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71" r:id="rId4"/>
    <p:sldId id="272" r:id="rId5"/>
    <p:sldId id="260" r:id="rId6"/>
    <p:sldId id="261" r:id="rId7"/>
    <p:sldId id="262" r:id="rId8"/>
    <p:sldId id="263" r:id="rId9"/>
    <p:sldId id="264" r:id="rId10"/>
    <p:sldId id="265" r:id="rId11"/>
    <p:sldId id="266" r:id="rId12"/>
    <p:sldId id="267" r:id="rId13"/>
    <p:sldId id="268" r:id="rId14"/>
    <p:sldId id="269"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62" autoAdjust="0"/>
    <p:restoredTop sz="90555" autoAdjust="0"/>
  </p:normalViewPr>
  <p:slideViewPr>
    <p:cSldViewPr snapToGrid="0">
      <p:cViewPr varScale="1">
        <p:scale>
          <a:sx n="77" d="100"/>
          <a:sy n="77" d="100"/>
        </p:scale>
        <p:origin x="156" y="96"/>
      </p:cViewPr>
      <p:guideLst/>
    </p:cSldViewPr>
  </p:slideViewPr>
  <p:notesTextViewPr>
    <p:cViewPr>
      <p:scale>
        <a:sx n="1" d="1"/>
        <a:sy n="1" d="1"/>
      </p:scale>
      <p:origin x="0" y="-53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CFDBC-C324-4F45-91A1-C50058B08602}"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E879F-E00B-48CB-9BD1-2F6FF70E4167}" type="slidenum">
              <a:rPr lang="en-US" smtClean="0"/>
              <a:t>‹#›</a:t>
            </a:fld>
            <a:endParaRPr lang="en-US"/>
          </a:p>
        </p:txBody>
      </p:sp>
    </p:spTree>
    <p:extLst>
      <p:ext uri="{BB962C8B-B14F-4D97-AF65-F5344CB8AC3E}">
        <p14:creationId xmlns:p14="http://schemas.microsoft.com/office/powerpoint/2010/main" val="236114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Fanon also explores Sartre’s own account of anti-Semitism </a:t>
            </a:r>
            <a:r>
              <a:rPr lang="en-US" dirty="0">
                <a:sym typeface="Wingdings" panose="05000000000000000000" pitchFamily="2" charset="2"/>
              </a:rPr>
              <a:t> claim that it doesn’t match up to the phenomenon of anti-Blackness as a form of racism.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The anti-Semite dislikes and fears the Jewish person because of the Jewish person’s supposed power and higher capacity. However, the anti-Black racist dislikes the black person because of the supposed weakness and incapacity which is supposed to accompany blackness.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Anti-Semitism reveals a panic and fear about Jewish superiority, but anti-black racism reveals contempt for black inferiority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31E879F-E00B-48CB-9BD1-2F6FF70E4167}" type="slidenum">
              <a:rPr lang="en-US" smtClean="0"/>
              <a:t>8</a:t>
            </a:fld>
            <a:endParaRPr lang="en-US"/>
          </a:p>
        </p:txBody>
      </p:sp>
    </p:spTree>
    <p:extLst>
      <p:ext uri="{BB962C8B-B14F-4D97-AF65-F5344CB8AC3E}">
        <p14:creationId xmlns:p14="http://schemas.microsoft.com/office/powerpoint/2010/main" val="112659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31E747-7AD0-4D49-B1B0-EBE11849FA7F}" type="datetime1">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66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AC04C-82EF-43AC-9139-48AD7BB9CE4E}" type="datetime1">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34920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91A7D-EDB9-441F-95D3-FB2B716121E2}" type="datetime1">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24597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AEBC4-5169-4DC5-97E5-0C2AA2C2E3C6}" type="datetime1">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89585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98AC1-A644-4172-9D8E-100E2AFB9179}" type="datetime1">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40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F6B06-FB2C-4559-B2F4-F64C525B5488}" type="datetime1">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206199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EEED6-E7DF-4055-9BD4-55315308698F}" type="datetime1">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4760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EF1A0C-D38D-4754-BFA1-025D2FF79C64}" type="datetime1">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301072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DB090A-4295-4A2D-BD1F-6D59AB05DF80}" type="datetime1">
              <a:rPr lang="en-US" smtClean="0"/>
              <a:t>4/28/2022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47781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B290D8-E935-4E7F-8204-D5E2208282B5}" type="datetime1">
              <a:rPr lang="en-US" smtClean="0"/>
              <a:t>4/28/2022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7AEF2D-0619-4DD9-A0B6-3C5CAD5F5595}" type="slidenum">
              <a:rPr lang="en-US" smtClean="0"/>
              <a:t>‹#›</a:t>
            </a:fld>
            <a:endParaRPr lang="en-US"/>
          </a:p>
        </p:txBody>
      </p:sp>
    </p:spTree>
    <p:extLst>
      <p:ext uri="{BB962C8B-B14F-4D97-AF65-F5344CB8AC3E}">
        <p14:creationId xmlns:p14="http://schemas.microsoft.com/office/powerpoint/2010/main" val="124080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3438A-3E3A-47B7-A8A9-757281B08B31}" type="datetime1">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868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E6240A-64B3-4198-89F7-218E7C85CB99}" type="datetime1">
              <a:rPr lang="en-US" smtClean="0"/>
              <a:t>4/28/2022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7AEF2D-0619-4DD9-A0B6-3C5CAD5F559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42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rxists.org/reference/archive/sartre/1961/preface.htm" TargetMode="External"/><Relationship Id="rId2" Type="http://schemas.openxmlformats.org/officeDocument/2006/relationships/hyperlink" Target="https://monoskop.org/images/a/a5/Fanon_Frantz_Black_Skin_White_Masks_1986.pdf?fbclid=IwAR1gneQzTkjL1WS9CJhLCmEGGnH-25OTbZihJMfyVQuDjdKyYwcU3gTeIe8" TargetMode="External"/><Relationship Id="rId1" Type="http://schemas.openxmlformats.org/officeDocument/2006/relationships/slideLayout" Target="../slideLayouts/slideLayout2.xml"/><Relationship Id="rId4" Type="http://schemas.openxmlformats.org/officeDocument/2006/relationships/hyperlink" Target="https://www.youtube.com/watch?v=lg_BEodNaE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A1842C-E58F-4ED1-B6EF-A50D4E3BBB72}"/>
              </a:ext>
            </a:extLst>
          </p:cNvPr>
          <p:cNvPicPr>
            <a:picLocks noChangeAspect="1"/>
          </p:cNvPicPr>
          <p:nvPr/>
        </p:nvPicPr>
        <p:blipFill rotWithShape="1">
          <a:blip r:embed="rId2"/>
          <a:srcRect r="15192" b="-469"/>
          <a:stretch/>
        </p:blipFill>
        <p:spPr>
          <a:xfrm>
            <a:off x="0" y="33089"/>
            <a:ext cx="12192000" cy="6968959"/>
          </a:xfrm>
          <a:prstGeom prst="rect">
            <a:avLst/>
          </a:prstGeom>
        </p:spPr>
      </p:pic>
      <p:sp>
        <p:nvSpPr>
          <p:cNvPr id="2" name="Title 1">
            <a:extLst>
              <a:ext uri="{FF2B5EF4-FFF2-40B4-BE49-F238E27FC236}">
                <a16:creationId xmlns:a16="http://schemas.microsoft.com/office/drawing/2014/main" id="{144E7EE9-08EB-45A8-B6D5-E2EFCA354CB6}"/>
              </a:ext>
            </a:extLst>
          </p:cNvPr>
          <p:cNvSpPr>
            <a:spLocks noGrp="1"/>
          </p:cNvSpPr>
          <p:nvPr>
            <p:ph type="ctrTitle"/>
          </p:nvPr>
        </p:nvSpPr>
        <p:spPr>
          <a:xfrm>
            <a:off x="413358" y="1152395"/>
            <a:ext cx="11574049" cy="4137239"/>
          </a:xfrm>
        </p:spPr>
        <p:txBody>
          <a:bodyPr>
            <a:noAutofit/>
          </a:bodyPr>
          <a:lstStyle/>
          <a:p>
            <a:pPr algn="r">
              <a:lnSpc>
                <a:spcPct val="60000"/>
              </a:lnSpc>
            </a:pPr>
            <a:r>
              <a:rPr lang="en-US" dirty="0">
                <a:solidFill>
                  <a:schemeClr val="tx1"/>
                </a:solidFill>
              </a:rPr>
              <a:t>Frantz Fanon </a:t>
            </a:r>
            <a:br>
              <a:rPr lang="en-US" dirty="0">
                <a:solidFill>
                  <a:schemeClr val="tx1"/>
                </a:solidFill>
              </a:rPr>
            </a:br>
            <a:r>
              <a:rPr lang="en-US" sz="4000" dirty="0">
                <a:solidFill>
                  <a:schemeClr val="tx1"/>
                </a:solidFill>
              </a:rPr>
              <a:t>Black Consciousness </a:t>
            </a:r>
            <a:br>
              <a:rPr lang="en-US" sz="4000" dirty="0">
                <a:solidFill>
                  <a:schemeClr val="tx1"/>
                </a:solidFill>
              </a:rPr>
            </a:br>
            <a:r>
              <a:rPr lang="en-US" sz="4000" dirty="0">
                <a:solidFill>
                  <a:schemeClr val="tx1"/>
                </a:solidFill>
              </a:rPr>
              <a:t>and Black Phenomenology</a:t>
            </a:r>
          </a:p>
        </p:txBody>
      </p:sp>
      <p:sp>
        <p:nvSpPr>
          <p:cNvPr id="3" name="Subtitle 2">
            <a:extLst>
              <a:ext uri="{FF2B5EF4-FFF2-40B4-BE49-F238E27FC236}">
                <a16:creationId xmlns:a16="http://schemas.microsoft.com/office/drawing/2014/main" id="{0ABA058C-5F56-44CC-9230-A4D0114EA0F1}"/>
              </a:ext>
            </a:extLst>
          </p:cNvPr>
          <p:cNvSpPr>
            <a:spLocks noGrp="1"/>
          </p:cNvSpPr>
          <p:nvPr>
            <p:ph type="subTitle" idx="1"/>
          </p:nvPr>
        </p:nvSpPr>
        <p:spPr>
          <a:xfrm>
            <a:off x="316280" y="5289634"/>
            <a:ext cx="11462362" cy="1143000"/>
          </a:xfrm>
        </p:spPr>
        <p:txBody>
          <a:bodyPr>
            <a:normAutofit/>
          </a:bodyPr>
          <a:lstStyle/>
          <a:p>
            <a:pPr algn="r">
              <a:spcBef>
                <a:spcPts val="0"/>
              </a:spcBef>
            </a:pPr>
            <a:r>
              <a:rPr lang="en-US" b="1" dirty="0">
                <a:solidFill>
                  <a:schemeClr val="tx1"/>
                </a:solidFill>
              </a:rPr>
              <a:t>GENTRAIN</a:t>
            </a:r>
          </a:p>
          <a:p>
            <a:pPr algn="r">
              <a:spcBef>
                <a:spcPts val="0"/>
              </a:spcBef>
            </a:pPr>
            <a:r>
              <a:rPr lang="en-US" b="1" dirty="0">
                <a:solidFill>
                  <a:schemeClr val="tx1"/>
                </a:solidFill>
              </a:rPr>
              <a:t>MONTEREY PENINSULA COLLEGE</a:t>
            </a:r>
          </a:p>
          <a:p>
            <a:pPr algn="r">
              <a:spcBef>
                <a:spcPts val="0"/>
              </a:spcBef>
            </a:pPr>
            <a:r>
              <a:rPr lang="en-US" b="1" dirty="0">
                <a:solidFill>
                  <a:schemeClr val="tx1"/>
                </a:solidFill>
              </a:rPr>
              <a:t>STEPHANIE SPOTO</a:t>
            </a:r>
          </a:p>
        </p:txBody>
      </p:sp>
      <p:sp>
        <p:nvSpPr>
          <p:cNvPr id="5" name="Slide Number Placeholder 4">
            <a:extLst>
              <a:ext uri="{FF2B5EF4-FFF2-40B4-BE49-F238E27FC236}">
                <a16:creationId xmlns:a16="http://schemas.microsoft.com/office/drawing/2014/main" id="{D974CA94-E2E3-4214-BE13-02188CC8407E}"/>
              </a:ext>
            </a:extLst>
          </p:cNvPr>
          <p:cNvSpPr>
            <a:spLocks noGrp="1"/>
          </p:cNvSpPr>
          <p:nvPr>
            <p:ph type="sldNum" sz="quarter" idx="12"/>
          </p:nvPr>
        </p:nvSpPr>
        <p:spPr/>
        <p:txBody>
          <a:bodyPr/>
          <a:lstStyle/>
          <a:p>
            <a:fld id="{5D7AEF2D-0619-4DD9-A0B6-3C5CAD5F5595}" type="slidenum">
              <a:rPr lang="en-US" smtClean="0"/>
              <a:t>1</a:t>
            </a:fld>
            <a:endParaRPr lang="en-US"/>
          </a:p>
        </p:txBody>
      </p:sp>
    </p:spTree>
    <p:extLst>
      <p:ext uri="{BB962C8B-B14F-4D97-AF65-F5344CB8AC3E}">
        <p14:creationId xmlns:p14="http://schemas.microsoft.com/office/powerpoint/2010/main" val="314928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F1D9-4DB6-4A10-9596-9A15004D8764}"/>
              </a:ext>
            </a:extLst>
          </p:cNvPr>
          <p:cNvSpPr>
            <a:spLocks noGrp="1"/>
          </p:cNvSpPr>
          <p:nvPr>
            <p:ph type="title"/>
          </p:nvPr>
        </p:nvSpPr>
        <p:spPr/>
        <p:txBody>
          <a:bodyPr/>
          <a:lstStyle/>
          <a:p>
            <a:r>
              <a:rPr lang="en-US" dirty="0"/>
              <a:t>Racial schema</a:t>
            </a:r>
          </a:p>
        </p:txBody>
      </p:sp>
      <p:sp>
        <p:nvSpPr>
          <p:cNvPr id="3" name="Content Placeholder 2">
            <a:extLst>
              <a:ext uri="{FF2B5EF4-FFF2-40B4-BE49-F238E27FC236}">
                <a16:creationId xmlns:a16="http://schemas.microsoft.com/office/drawing/2014/main" id="{254437C2-0EC1-49D2-B3F1-B9EC29953A43}"/>
              </a:ext>
            </a:extLst>
          </p:cNvPr>
          <p:cNvSpPr>
            <a:spLocks noGrp="1"/>
          </p:cNvSpPr>
          <p:nvPr>
            <p:ph idx="1"/>
          </p:nvPr>
        </p:nvSpPr>
        <p:spPr>
          <a:xfrm>
            <a:off x="237507" y="1995054"/>
            <a:ext cx="6472051" cy="4308925"/>
          </a:xfrm>
        </p:spPr>
        <p:txBody>
          <a:bodyPr>
            <a:normAutofit/>
          </a:bodyPr>
          <a:lstStyle/>
          <a:p>
            <a:pPr>
              <a:buFont typeface="Arial" panose="020B0604020202020204" pitchFamily="34" charset="0"/>
              <a:buChar char="•"/>
            </a:pPr>
            <a:r>
              <a:rPr lang="en-US" dirty="0"/>
              <a:t>“And then occasion arose when I had to meet the white man’s eyes. An unfamiliar weight burdened me. The real world challenged my claims. In the white world the man of color encounters difficulties in the development of his bodily schema. Consciousness of the body is solely a negating activity. It is a third-person consciousness.”</a:t>
            </a:r>
          </a:p>
          <a:p>
            <a:pPr>
              <a:buFont typeface="Arial" panose="020B0604020202020204" pitchFamily="34" charset="0"/>
              <a:buChar char="•"/>
            </a:pPr>
            <a:endParaRPr lang="en-US" dirty="0"/>
          </a:p>
          <a:p>
            <a:pPr>
              <a:buFont typeface="Arial" panose="020B0604020202020204" pitchFamily="34" charset="0"/>
              <a:buChar char="•"/>
            </a:pPr>
            <a:r>
              <a:rPr lang="en-US" dirty="0"/>
              <a:t>“Below the corporeal schema I had sketched a </a:t>
            </a:r>
            <a:r>
              <a:rPr lang="en-US" dirty="0" err="1"/>
              <a:t>historico</a:t>
            </a:r>
            <a:r>
              <a:rPr lang="en-US" dirty="0"/>
              <a:t>-racial schema. The elements that I used had been provided for me not by ‘residual sensations and perceptions primarily of a tactile, vestibular, kinesthetic, and visual character’, but by the other, the white man, who had woven me out of a thousand details, anecdotes, stories.”</a:t>
            </a:r>
          </a:p>
        </p:txBody>
      </p:sp>
      <p:sp>
        <p:nvSpPr>
          <p:cNvPr id="4" name="Slide Number Placeholder 3">
            <a:extLst>
              <a:ext uri="{FF2B5EF4-FFF2-40B4-BE49-F238E27FC236}">
                <a16:creationId xmlns:a16="http://schemas.microsoft.com/office/drawing/2014/main" id="{6AB0BF48-7603-42B5-87F2-7743486C1D23}"/>
              </a:ext>
            </a:extLst>
          </p:cNvPr>
          <p:cNvSpPr>
            <a:spLocks noGrp="1"/>
          </p:cNvSpPr>
          <p:nvPr>
            <p:ph type="sldNum" sz="quarter" idx="12"/>
          </p:nvPr>
        </p:nvSpPr>
        <p:spPr/>
        <p:txBody>
          <a:bodyPr/>
          <a:lstStyle/>
          <a:p>
            <a:fld id="{5D7AEF2D-0619-4DD9-A0B6-3C5CAD5F5595}" type="slidenum">
              <a:rPr lang="en-US" sz="1800" smtClean="0"/>
              <a:t>10</a:t>
            </a:fld>
            <a:endParaRPr lang="en-US" sz="1800" dirty="0"/>
          </a:p>
        </p:txBody>
      </p:sp>
      <p:pic>
        <p:nvPicPr>
          <p:cNvPr id="5" name="Picture 4">
            <a:extLst>
              <a:ext uri="{FF2B5EF4-FFF2-40B4-BE49-F238E27FC236}">
                <a16:creationId xmlns:a16="http://schemas.microsoft.com/office/drawing/2014/main" id="{570B1080-FA2F-4BCD-B1DF-C3BD67645384}"/>
              </a:ext>
            </a:extLst>
          </p:cNvPr>
          <p:cNvPicPr>
            <a:picLocks noChangeAspect="1"/>
          </p:cNvPicPr>
          <p:nvPr/>
        </p:nvPicPr>
        <p:blipFill>
          <a:blip r:embed="rId2"/>
          <a:stretch>
            <a:fillRect/>
          </a:stretch>
        </p:blipFill>
        <p:spPr>
          <a:xfrm>
            <a:off x="8288283" y="1900152"/>
            <a:ext cx="3224350" cy="4396841"/>
          </a:xfrm>
          <a:prstGeom prst="rect">
            <a:avLst/>
          </a:prstGeom>
        </p:spPr>
      </p:pic>
    </p:spTree>
    <p:extLst>
      <p:ext uri="{BB962C8B-B14F-4D97-AF65-F5344CB8AC3E}">
        <p14:creationId xmlns:p14="http://schemas.microsoft.com/office/powerpoint/2010/main" val="280229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CD43-2A87-4A1C-92F4-078349203867}"/>
              </a:ext>
            </a:extLst>
          </p:cNvPr>
          <p:cNvSpPr>
            <a:spLocks noGrp="1"/>
          </p:cNvSpPr>
          <p:nvPr>
            <p:ph type="title"/>
          </p:nvPr>
        </p:nvSpPr>
        <p:spPr>
          <a:xfrm>
            <a:off x="0" y="114480"/>
            <a:ext cx="10058400" cy="1450757"/>
          </a:xfrm>
        </p:spPr>
        <p:txBody>
          <a:bodyPr/>
          <a:lstStyle/>
          <a:p>
            <a:r>
              <a:rPr lang="en-US" dirty="0"/>
              <a:t>Responding to Sartre</a:t>
            </a:r>
          </a:p>
        </p:txBody>
      </p:sp>
      <p:sp>
        <p:nvSpPr>
          <p:cNvPr id="3" name="Content Placeholder 2">
            <a:extLst>
              <a:ext uri="{FF2B5EF4-FFF2-40B4-BE49-F238E27FC236}">
                <a16:creationId xmlns:a16="http://schemas.microsoft.com/office/drawing/2014/main" id="{02F28065-BF36-4231-94BF-C176B079E0E2}"/>
              </a:ext>
            </a:extLst>
          </p:cNvPr>
          <p:cNvSpPr>
            <a:spLocks noGrp="1"/>
          </p:cNvSpPr>
          <p:nvPr>
            <p:ph idx="1"/>
          </p:nvPr>
        </p:nvSpPr>
        <p:spPr>
          <a:xfrm>
            <a:off x="291401" y="1845733"/>
            <a:ext cx="8884872" cy="4382945"/>
          </a:xfrm>
        </p:spPr>
        <p:txBody>
          <a:bodyPr>
            <a:normAutofit/>
          </a:bodyPr>
          <a:lstStyle/>
          <a:p>
            <a:pPr>
              <a:buFont typeface="Wingdings" panose="05000000000000000000" pitchFamily="2" charset="2"/>
              <a:buChar char="§"/>
            </a:pPr>
            <a:r>
              <a:rPr lang="en-US" sz="2400" dirty="0"/>
              <a:t>“Without a Negro past, without a Negro future, it was impossible for me to live my Negrohood. Not yet white, no longer wholly black, I was damned. Jean-Paul Sartre had forgotten that the Negro suffers in his body quite differently from the white man. “</a:t>
            </a:r>
          </a:p>
          <a:p>
            <a:pPr>
              <a:buFont typeface="Wingdings" panose="05000000000000000000" pitchFamily="2" charset="2"/>
              <a:buChar char="§"/>
            </a:pPr>
            <a:endParaRPr lang="en-US" dirty="0"/>
          </a:p>
          <a:p>
            <a:pPr>
              <a:buFont typeface="Wingdings" panose="05000000000000000000" pitchFamily="2" charset="2"/>
              <a:buChar char="§"/>
            </a:pPr>
            <a:r>
              <a:rPr lang="en-US" dirty="0"/>
              <a:t>Footnote: “Though Sartre’s speculations on the existence of The Other may be correct (to the extent, we must remember, to which </a:t>
            </a:r>
            <a:r>
              <a:rPr lang="en-US" i="1" dirty="0"/>
              <a:t>Being and Nothingness</a:t>
            </a:r>
            <a:r>
              <a:rPr lang="en-US" dirty="0"/>
              <a:t> describes an alienated consciousness), their application to a black consciousness proves fallacious. That is because the white man is not only The Other but also the master, whether real or imaginary”.</a:t>
            </a:r>
          </a:p>
        </p:txBody>
      </p:sp>
      <p:sp>
        <p:nvSpPr>
          <p:cNvPr id="4" name="Slide Number Placeholder 3">
            <a:extLst>
              <a:ext uri="{FF2B5EF4-FFF2-40B4-BE49-F238E27FC236}">
                <a16:creationId xmlns:a16="http://schemas.microsoft.com/office/drawing/2014/main" id="{103705E1-D73C-4349-9864-2BB3D624B5CB}"/>
              </a:ext>
            </a:extLst>
          </p:cNvPr>
          <p:cNvSpPr>
            <a:spLocks noGrp="1"/>
          </p:cNvSpPr>
          <p:nvPr>
            <p:ph type="sldNum" sz="quarter" idx="12"/>
          </p:nvPr>
        </p:nvSpPr>
        <p:spPr/>
        <p:txBody>
          <a:bodyPr/>
          <a:lstStyle/>
          <a:p>
            <a:fld id="{5D7AEF2D-0619-4DD9-A0B6-3C5CAD5F5595}" type="slidenum">
              <a:rPr lang="en-US" sz="2400" smtClean="0"/>
              <a:t>11</a:t>
            </a:fld>
            <a:endParaRPr lang="en-US" dirty="0"/>
          </a:p>
        </p:txBody>
      </p:sp>
      <p:pic>
        <p:nvPicPr>
          <p:cNvPr id="5" name="Picture 4">
            <a:extLst>
              <a:ext uri="{FF2B5EF4-FFF2-40B4-BE49-F238E27FC236}">
                <a16:creationId xmlns:a16="http://schemas.microsoft.com/office/drawing/2014/main" id="{A16A21EE-4426-4C6C-8B85-60BCF0C7C1B8}"/>
              </a:ext>
            </a:extLst>
          </p:cNvPr>
          <p:cNvPicPr>
            <a:picLocks noChangeAspect="1"/>
          </p:cNvPicPr>
          <p:nvPr/>
        </p:nvPicPr>
        <p:blipFill>
          <a:blip r:embed="rId2"/>
          <a:stretch>
            <a:fillRect/>
          </a:stretch>
        </p:blipFill>
        <p:spPr>
          <a:xfrm>
            <a:off x="9176273" y="2003898"/>
            <a:ext cx="2857500" cy="3705225"/>
          </a:xfrm>
          <a:prstGeom prst="rect">
            <a:avLst/>
          </a:prstGeom>
        </p:spPr>
      </p:pic>
    </p:spTree>
    <p:extLst>
      <p:ext uri="{BB962C8B-B14F-4D97-AF65-F5344CB8AC3E}">
        <p14:creationId xmlns:p14="http://schemas.microsoft.com/office/powerpoint/2010/main" val="50933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3F69-90AB-40BE-9FB7-3DFCB271BA01}"/>
              </a:ext>
            </a:extLst>
          </p:cNvPr>
          <p:cNvSpPr>
            <a:spLocks noGrp="1"/>
          </p:cNvSpPr>
          <p:nvPr>
            <p:ph type="title"/>
          </p:nvPr>
        </p:nvSpPr>
        <p:spPr/>
        <p:txBody>
          <a:bodyPr/>
          <a:lstStyle/>
          <a:p>
            <a:r>
              <a:rPr lang="en-US" dirty="0"/>
              <a:t>Crippled by the White Gaze</a:t>
            </a:r>
          </a:p>
        </p:txBody>
      </p:sp>
      <p:sp>
        <p:nvSpPr>
          <p:cNvPr id="3" name="Content Placeholder 2">
            <a:extLst>
              <a:ext uri="{FF2B5EF4-FFF2-40B4-BE49-F238E27FC236}">
                <a16:creationId xmlns:a16="http://schemas.microsoft.com/office/drawing/2014/main" id="{1B5090ED-7C85-4B2B-8F00-39BCFCA2666B}"/>
              </a:ext>
            </a:extLst>
          </p:cNvPr>
          <p:cNvSpPr>
            <a:spLocks noGrp="1"/>
          </p:cNvSpPr>
          <p:nvPr>
            <p:ph idx="1"/>
          </p:nvPr>
        </p:nvSpPr>
        <p:spPr>
          <a:xfrm>
            <a:off x="4014368" y="1904105"/>
            <a:ext cx="8013508" cy="4195482"/>
          </a:xfrm>
        </p:spPr>
        <p:txBody>
          <a:bodyPr>
            <a:normAutofit/>
          </a:bodyPr>
          <a:lstStyle/>
          <a:p>
            <a:pPr>
              <a:buFont typeface="Arial" panose="020B0604020202020204" pitchFamily="34" charset="0"/>
              <a:buChar char="•"/>
            </a:pPr>
            <a:r>
              <a:rPr lang="en-US" dirty="0"/>
              <a:t>“The crippled veteran of the Pacific war says to my brother, ‘Resign yourself to your color the way I got used to my stump; we’re both victims’”</a:t>
            </a:r>
          </a:p>
          <a:p>
            <a:pPr>
              <a:buFont typeface="Arial" panose="020B0604020202020204" pitchFamily="34" charset="0"/>
              <a:buChar char="•"/>
            </a:pPr>
            <a:r>
              <a:rPr lang="en-US" dirty="0"/>
              <a:t>“Nevertheless, with all my strength I refuse to accept that amputation. I feel in myself a soul as immense as the world, truly a soul as deep as the deepest of rivers, my chest has the power to expand without limit. I am a master and I am advised to adopt the humility of the cripple. Yesterday, awakening to the world, I saw the sky turn upon itself utterly and wholly. I wanted to rise, but the disemboweled silence fell back upon me, its wings paralyzed. Without responsibility, straddling Nothingness and Infinity, I began to weep.”</a:t>
            </a:r>
          </a:p>
        </p:txBody>
      </p:sp>
      <p:sp>
        <p:nvSpPr>
          <p:cNvPr id="4" name="Slide Number Placeholder 3">
            <a:extLst>
              <a:ext uri="{FF2B5EF4-FFF2-40B4-BE49-F238E27FC236}">
                <a16:creationId xmlns:a16="http://schemas.microsoft.com/office/drawing/2014/main" id="{3592EF0E-A8AE-42EF-97B4-34157E06038B}"/>
              </a:ext>
            </a:extLst>
          </p:cNvPr>
          <p:cNvSpPr>
            <a:spLocks noGrp="1"/>
          </p:cNvSpPr>
          <p:nvPr>
            <p:ph type="sldNum" sz="quarter" idx="12"/>
          </p:nvPr>
        </p:nvSpPr>
        <p:spPr/>
        <p:txBody>
          <a:bodyPr/>
          <a:lstStyle/>
          <a:p>
            <a:fld id="{5D7AEF2D-0619-4DD9-A0B6-3C5CAD5F5595}" type="slidenum">
              <a:rPr lang="en-US" sz="1800" smtClean="0"/>
              <a:t>12</a:t>
            </a:fld>
            <a:endParaRPr lang="en-US" sz="1800" dirty="0"/>
          </a:p>
        </p:txBody>
      </p:sp>
      <p:pic>
        <p:nvPicPr>
          <p:cNvPr id="5" name="Picture 4">
            <a:extLst>
              <a:ext uri="{FF2B5EF4-FFF2-40B4-BE49-F238E27FC236}">
                <a16:creationId xmlns:a16="http://schemas.microsoft.com/office/drawing/2014/main" id="{AECE56F4-4DDF-4C3D-BED5-36D259B3A067}"/>
              </a:ext>
            </a:extLst>
          </p:cNvPr>
          <p:cNvPicPr>
            <a:picLocks noChangeAspect="1"/>
          </p:cNvPicPr>
          <p:nvPr/>
        </p:nvPicPr>
        <p:blipFill>
          <a:blip r:embed="rId2"/>
          <a:stretch>
            <a:fillRect/>
          </a:stretch>
        </p:blipFill>
        <p:spPr>
          <a:xfrm>
            <a:off x="235461" y="1737360"/>
            <a:ext cx="3479470" cy="4953895"/>
          </a:xfrm>
          <a:prstGeom prst="rect">
            <a:avLst/>
          </a:prstGeom>
        </p:spPr>
      </p:pic>
    </p:spTree>
    <p:extLst>
      <p:ext uri="{BB962C8B-B14F-4D97-AF65-F5344CB8AC3E}">
        <p14:creationId xmlns:p14="http://schemas.microsoft.com/office/powerpoint/2010/main" val="328746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25C7-8748-440E-8F65-848DC5EC2490}"/>
              </a:ext>
            </a:extLst>
          </p:cNvPr>
          <p:cNvSpPr>
            <a:spLocks noGrp="1"/>
          </p:cNvSpPr>
          <p:nvPr>
            <p:ph type="title"/>
          </p:nvPr>
        </p:nvSpPr>
        <p:spPr/>
        <p:txBody>
          <a:bodyPr>
            <a:normAutofit/>
          </a:bodyPr>
          <a:lstStyle/>
          <a:p>
            <a:r>
              <a:rPr lang="en-US" dirty="0"/>
              <a:t>“On National Culture”</a:t>
            </a:r>
            <a:br>
              <a:rPr lang="en-US" dirty="0"/>
            </a:br>
            <a:r>
              <a:rPr lang="en-US" i="1" dirty="0"/>
              <a:t>Wretched of the Earth</a:t>
            </a:r>
            <a:endParaRPr lang="en-US" dirty="0"/>
          </a:p>
        </p:txBody>
      </p:sp>
      <p:sp>
        <p:nvSpPr>
          <p:cNvPr id="3" name="Content Placeholder 2">
            <a:extLst>
              <a:ext uri="{FF2B5EF4-FFF2-40B4-BE49-F238E27FC236}">
                <a16:creationId xmlns:a16="http://schemas.microsoft.com/office/drawing/2014/main" id="{1F5FAD1D-165B-4262-A5D4-9A96D04F50FA}"/>
              </a:ext>
            </a:extLst>
          </p:cNvPr>
          <p:cNvSpPr>
            <a:spLocks noGrp="1"/>
          </p:cNvSpPr>
          <p:nvPr>
            <p:ph idx="1"/>
          </p:nvPr>
        </p:nvSpPr>
        <p:spPr>
          <a:xfrm>
            <a:off x="36465" y="1737361"/>
            <a:ext cx="9606299" cy="4834036"/>
          </a:xfrm>
        </p:spPr>
        <p:txBody>
          <a:bodyPr>
            <a:normAutofit/>
          </a:bodyPr>
          <a:lstStyle/>
          <a:p>
            <a:pPr>
              <a:buFont typeface="Arial" panose="020B0604020202020204" pitchFamily="34" charset="0"/>
              <a:buChar char="•"/>
            </a:pPr>
            <a:r>
              <a:rPr lang="en-US" sz="1600" dirty="0"/>
              <a:t> Paradox in the formation of national identity </a:t>
            </a:r>
            <a:r>
              <a:rPr lang="en-US" sz="1600" dirty="0">
                <a:sym typeface="Wingdings" panose="05000000000000000000" pitchFamily="2" charset="2"/>
              </a:rPr>
              <a:t> important for setting up anti-colonial struggle, but it limits liberation </a:t>
            </a:r>
          </a:p>
          <a:p>
            <a:pPr lvl="1">
              <a:buFont typeface="Arial" panose="020B0604020202020204" pitchFamily="34" charset="0"/>
              <a:buChar char="•"/>
            </a:pPr>
            <a:r>
              <a:rPr lang="en-US" sz="1600" dirty="0" err="1">
                <a:sym typeface="Wingdings" panose="05000000000000000000" pitchFamily="2" charset="2"/>
              </a:rPr>
              <a:t>Reinscribes</a:t>
            </a:r>
            <a:r>
              <a:rPr lang="en-US" sz="1600" dirty="0">
                <a:sym typeface="Wingdings" panose="05000000000000000000" pitchFamily="2" charset="2"/>
              </a:rPr>
              <a:t> “African culture” with essentialist and bourgeois concepts  must break beyond the colonial-colonized dialectic</a:t>
            </a:r>
          </a:p>
          <a:p>
            <a:pPr>
              <a:buFont typeface="Arial" panose="020B0604020202020204" pitchFamily="34" charset="0"/>
              <a:buChar char="•"/>
            </a:pPr>
            <a:r>
              <a:rPr lang="en-US" sz="1600" dirty="0">
                <a:sym typeface="Wingdings" panose="05000000000000000000" pitchFamily="2" charset="2"/>
              </a:rPr>
              <a:t> Hegemonic concept of “nation” actually re-inscribes racist colonial discourses</a:t>
            </a:r>
          </a:p>
          <a:p>
            <a:pPr lvl="1">
              <a:buFont typeface="Arial" panose="020B0604020202020204" pitchFamily="34" charset="0"/>
              <a:buChar char="•"/>
            </a:pPr>
            <a:r>
              <a:rPr lang="en-US" sz="1600" dirty="0">
                <a:sym typeface="Wingdings" panose="05000000000000000000" pitchFamily="2" charset="2"/>
              </a:rPr>
              <a:t>Native fight colonial brutality on “the field of the whole continent”  no cultural differences between Africans</a:t>
            </a:r>
          </a:p>
          <a:p>
            <a:pPr lvl="1">
              <a:buFont typeface="Arial" panose="020B0604020202020204" pitchFamily="34" charset="0"/>
              <a:buChar char="•"/>
            </a:pPr>
            <a:r>
              <a:rPr lang="en-US" sz="1600" dirty="0"/>
              <a:t>Alignment happens unconsciously: “on the unconscious plane”</a:t>
            </a:r>
          </a:p>
          <a:p>
            <a:pPr lvl="1">
              <a:buFont typeface="Arial" panose="020B0604020202020204" pitchFamily="34" charset="0"/>
              <a:buChar char="•"/>
            </a:pPr>
            <a:r>
              <a:rPr lang="en-US" sz="1600" dirty="0"/>
              <a:t>colonialism does not find contentment in mere the mere domination of land, but must also hold “a people in its grip” by “emptying the native’s brain of all form and content” and by destroying or distorting the colonized subject’s access to the past – a destruction which takes on “a dialectical significance today” .</a:t>
            </a:r>
          </a:p>
          <a:p>
            <a:pPr>
              <a:buFont typeface="Arial" panose="020B0604020202020204" pitchFamily="34" charset="0"/>
              <a:buChar char="•"/>
            </a:pPr>
            <a:r>
              <a:rPr lang="en-US" sz="1600" dirty="0"/>
              <a:t>Chapter explores difference between “nation” and “culture” </a:t>
            </a:r>
            <a:r>
              <a:rPr lang="en-US" sz="1600" dirty="0">
                <a:sym typeface="Wingdings" panose="05000000000000000000" pitchFamily="2" charset="2"/>
              </a:rPr>
              <a:t> notices people seeking liberation through homogenous black culture rather than specific national culture/literature</a:t>
            </a:r>
          </a:p>
          <a:p>
            <a:pPr>
              <a:buFont typeface="Arial" panose="020B0604020202020204" pitchFamily="34" charset="0"/>
              <a:buChar char="•"/>
            </a:pPr>
            <a:r>
              <a:rPr lang="en-US" sz="1600" dirty="0"/>
              <a:t>Colonialism destroyed culture then filled the gaps by white culture </a:t>
            </a:r>
            <a:r>
              <a:rPr lang="en-US" sz="1600" dirty="0">
                <a:sym typeface="Wingdings" panose="05000000000000000000" pitchFamily="2" charset="2"/>
              </a:rPr>
              <a:t> difficult to find authenticity.</a:t>
            </a:r>
          </a:p>
          <a:p>
            <a:pPr lvl="1">
              <a:buFont typeface="Arial" panose="020B0604020202020204" pitchFamily="34" charset="0"/>
              <a:buChar char="•"/>
            </a:pPr>
            <a:r>
              <a:rPr lang="en-US" sz="1600" dirty="0">
                <a:sym typeface="Wingdings" panose="05000000000000000000" pitchFamily="2" charset="2"/>
              </a:rPr>
              <a:t>The Native’s own worldview is filtered through the white imaginary: </a:t>
            </a:r>
            <a:r>
              <a:rPr lang="en-US" sz="1600" dirty="0"/>
              <a:t>“At the very moment when the native intellectual is anxiously trying to create a cultural work he fails to realize that he is utilizing techniques and language which are borrowed from the stranger in his country” (223).</a:t>
            </a:r>
            <a:br>
              <a:rPr lang="en-US" sz="1600" dirty="0"/>
            </a:br>
            <a:endParaRPr lang="en-US" sz="1600" dirty="0"/>
          </a:p>
        </p:txBody>
      </p:sp>
      <p:sp>
        <p:nvSpPr>
          <p:cNvPr id="4" name="Slide Number Placeholder 3">
            <a:extLst>
              <a:ext uri="{FF2B5EF4-FFF2-40B4-BE49-F238E27FC236}">
                <a16:creationId xmlns:a16="http://schemas.microsoft.com/office/drawing/2014/main" id="{625BFC3A-3C9B-4F1C-8E12-D993F7206463}"/>
              </a:ext>
            </a:extLst>
          </p:cNvPr>
          <p:cNvSpPr>
            <a:spLocks noGrp="1"/>
          </p:cNvSpPr>
          <p:nvPr>
            <p:ph type="sldNum" sz="quarter" idx="12"/>
          </p:nvPr>
        </p:nvSpPr>
        <p:spPr/>
        <p:txBody>
          <a:bodyPr/>
          <a:lstStyle/>
          <a:p>
            <a:fld id="{5D7AEF2D-0619-4DD9-A0B6-3C5CAD5F5595}" type="slidenum">
              <a:rPr lang="en-US" smtClean="0"/>
              <a:t>13</a:t>
            </a:fld>
            <a:endParaRPr lang="en-US"/>
          </a:p>
        </p:txBody>
      </p:sp>
      <p:pic>
        <p:nvPicPr>
          <p:cNvPr id="5" name="Picture 4">
            <a:extLst>
              <a:ext uri="{FF2B5EF4-FFF2-40B4-BE49-F238E27FC236}">
                <a16:creationId xmlns:a16="http://schemas.microsoft.com/office/drawing/2014/main" id="{463FA855-A612-4407-9623-372343C83E16}"/>
              </a:ext>
            </a:extLst>
          </p:cNvPr>
          <p:cNvPicPr>
            <a:picLocks noChangeAspect="1"/>
          </p:cNvPicPr>
          <p:nvPr/>
        </p:nvPicPr>
        <p:blipFill>
          <a:blip r:embed="rId2"/>
          <a:stretch>
            <a:fillRect/>
          </a:stretch>
        </p:blipFill>
        <p:spPr>
          <a:xfrm>
            <a:off x="9726660" y="1987138"/>
            <a:ext cx="2428875" cy="3810000"/>
          </a:xfrm>
          <a:prstGeom prst="rect">
            <a:avLst/>
          </a:prstGeom>
        </p:spPr>
      </p:pic>
    </p:spTree>
    <p:extLst>
      <p:ext uri="{BB962C8B-B14F-4D97-AF65-F5344CB8AC3E}">
        <p14:creationId xmlns:p14="http://schemas.microsoft.com/office/powerpoint/2010/main" val="419808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4DDD-BAAF-4C12-8AB6-9FE645DEEF39}"/>
              </a:ext>
            </a:extLst>
          </p:cNvPr>
          <p:cNvSpPr>
            <a:spLocks noGrp="1"/>
          </p:cNvSpPr>
          <p:nvPr>
            <p:ph type="title"/>
          </p:nvPr>
        </p:nvSpPr>
        <p:spPr/>
        <p:txBody>
          <a:bodyPr/>
          <a:lstStyle/>
          <a:p>
            <a:r>
              <a:rPr lang="en-US" dirty="0"/>
              <a:t>No liberation in colonial or “pre-colonial” culture</a:t>
            </a:r>
          </a:p>
        </p:txBody>
      </p:sp>
      <p:sp>
        <p:nvSpPr>
          <p:cNvPr id="3" name="Content Placeholder 2">
            <a:extLst>
              <a:ext uri="{FF2B5EF4-FFF2-40B4-BE49-F238E27FC236}">
                <a16:creationId xmlns:a16="http://schemas.microsoft.com/office/drawing/2014/main" id="{2FAD72B9-D635-4DC8-A8F9-93274101EDCD}"/>
              </a:ext>
            </a:extLst>
          </p:cNvPr>
          <p:cNvSpPr>
            <a:spLocks noGrp="1"/>
          </p:cNvSpPr>
          <p:nvPr>
            <p:ph idx="1"/>
          </p:nvPr>
        </p:nvSpPr>
        <p:spPr>
          <a:xfrm>
            <a:off x="0" y="1737359"/>
            <a:ext cx="12048565" cy="4620409"/>
          </a:xfrm>
        </p:spPr>
        <p:txBody>
          <a:bodyPr>
            <a:normAutofit lnSpcReduction="10000"/>
          </a:bodyPr>
          <a:lstStyle/>
          <a:p>
            <a:pPr>
              <a:buFont typeface="Arial" panose="020B0604020202020204" pitchFamily="34" charset="0"/>
              <a:buChar char="•"/>
            </a:pPr>
            <a:r>
              <a:rPr lang="en-US" dirty="0"/>
              <a:t> African Cultural Society </a:t>
            </a:r>
            <a:r>
              <a:rPr lang="en-US" dirty="0">
                <a:sym typeface="Wingdings" panose="05000000000000000000" pitchFamily="2" charset="2"/>
              </a:rPr>
              <a:t> set up to counter the European Cultural Society (imagined itself universal)</a:t>
            </a:r>
          </a:p>
          <a:p>
            <a:pPr lvl="1">
              <a:buFont typeface="Arial" panose="020B0604020202020204" pitchFamily="34" charset="0"/>
              <a:buChar char="•"/>
            </a:pPr>
            <a:r>
              <a:rPr lang="en-US" dirty="0"/>
              <a:t>The African Cultural Society imagines that such a thing as “African” culture exists and works by “opposing their ideas to those of ostentatious and narcissistic Europeans” </a:t>
            </a:r>
            <a:r>
              <a:rPr lang="en-US" dirty="0">
                <a:sym typeface="Wingdings" panose="05000000000000000000" pitchFamily="2" charset="2"/>
              </a:rPr>
              <a:t> in relationship with colonizer</a:t>
            </a:r>
          </a:p>
          <a:p>
            <a:pPr>
              <a:buFont typeface="Arial" panose="020B0604020202020204" pitchFamily="34" charset="0"/>
              <a:buChar char="•"/>
            </a:pPr>
            <a:r>
              <a:rPr lang="en-US" dirty="0"/>
              <a:t>African Cultural Society in 1956 in Paris, during which black Americans “of their own accord considered their problems from the same standpoint as those of their African brothers” (215). </a:t>
            </a:r>
          </a:p>
          <a:p>
            <a:pPr lvl="1">
              <a:buFont typeface="Arial" panose="020B0604020202020204" pitchFamily="34" charset="0"/>
              <a:buChar char="•"/>
            </a:pPr>
            <a:r>
              <a:rPr lang="en-US" dirty="0"/>
              <a:t>“Negroes of Chicago only resemble Nigerians or the </a:t>
            </a:r>
            <a:r>
              <a:rPr lang="en-US" dirty="0" err="1"/>
              <a:t>Tanganyikans</a:t>
            </a:r>
            <a:r>
              <a:rPr lang="en-US" dirty="0"/>
              <a:t> in so far as they were all defined in relation to whites”</a:t>
            </a:r>
          </a:p>
          <a:p>
            <a:pPr>
              <a:buFont typeface="Arial" panose="020B0604020202020204" pitchFamily="34" charset="0"/>
              <a:buChar char="•"/>
            </a:pPr>
            <a:r>
              <a:rPr lang="en-US" dirty="0"/>
              <a:t>Keita </a:t>
            </a:r>
            <a:r>
              <a:rPr lang="en-US" dirty="0" err="1"/>
              <a:t>Fobeda</a:t>
            </a:r>
            <a:r>
              <a:rPr lang="en-US" dirty="0"/>
              <a:t> “African Dawn” and Tayeb Salih </a:t>
            </a:r>
            <a:r>
              <a:rPr lang="en-US" i="1" dirty="0"/>
              <a:t>Seasons of Migration to the North </a:t>
            </a:r>
            <a:r>
              <a:rPr lang="en-US" dirty="0"/>
              <a:t>(1967)</a:t>
            </a:r>
          </a:p>
          <a:p>
            <a:pPr lvl="1">
              <a:buFont typeface="Arial" panose="020B0604020202020204" pitchFamily="34" charset="0"/>
              <a:buChar char="•"/>
            </a:pPr>
            <a:r>
              <a:rPr lang="en-US" dirty="0">
                <a:effectLst/>
              </a:rPr>
              <a:t>Joseph Campbell’s Monomyth/Hero’s Journey……Europe is hell…return is not rebirth</a:t>
            </a:r>
          </a:p>
          <a:p>
            <a:pPr lvl="1">
              <a:buFont typeface="Arial" panose="020B0604020202020204" pitchFamily="34" charset="0"/>
              <a:buChar char="•"/>
            </a:pPr>
            <a:endParaRPr lang="en-US" dirty="0">
              <a:effectLst/>
            </a:endParaRPr>
          </a:p>
          <a:p>
            <a:r>
              <a:rPr lang="en-US" dirty="0"/>
              <a:t>Rather than seeking liberation through the construction of culture, Fanon sees “you do not show proof of your nation from its culture but that you substantiate its existence in the fight which the people wage against the forces of occupation” (223). To fight for a culture means that heroes must fight “for the liberation of the nation, that material keystone which makes the building of a culture possible” (233). Neither in the false constructed homogenous “African” history nor in the stories of the colonizers will colonized peoples find their true culture and humanity, but only in struggle.</a:t>
            </a:r>
          </a:p>
          <a:p>
            <a:endParaRPr lang="en-US" dirty="0">
              <a:effectLst/>
            </a:endParaRPr>
          </a:p>
        </p:txBody>
      </p:sp>
      <p:sp>
        <p:nvSpPr>
          <p:cNvPr id="4" name="Slide Number Placeholder 3">
            <a:extLst>
              <a:ext uri="{FF2B5EF4-FFF2-40B4-BE49-F238E27FC236}">
                <a16:creationId xmlns:a16="http://schemas.microsoft.com/office/drawing/2014/main" id="{BFC4AFC6-E69E-4A4D-B069-45BAC8BBF604}"/>
              </a:ext>
            </a:extLst>
          </p:cNvPr>
          <p:cNvSpPr>
            <a:spLocks noGrp="1"/>
          </p:cNvSpPr>
          <p:nvPr>
            <p:ph type="sldNum" sz="quarter" idx="12"/>
          </p:nvPr>
        </p:nvSpPr>
        <p:spPr/>
        <p:txBody>
          <a:bodyPr/>
          <a:lstStyle/>
          <a:p>
            <a:fld id="{5D7AEF2D-0619-4DD9-A0B6-3C5CAD5F5595}" type="slidenum">
              <a:rPr lang="en-US" smtClean="0"/>
              <a:t>14</a:t>
            </a:fld>
            <a:endParaRPr lang="en-US"/>
          </a:p>
        </p:txBody>
      </p:sp>
    </p:spTree>
    <p:extLst>
      <p:ext uri="{BB962C8B-B14F-4D97-AF65-F5344CB8AC3E}">
        <p14:creationId xmlns:p14="http://schemas.microsoft.com/office/powerpoint/2010/main" val="228088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9D07-AE53-42DE-905B-78B8E4C9C97C}"/>
              </a:ext>
            </a:extLst>
          </p:cNvPr>
          <p:cNvSpPr>
            <a:spLocks noGrp="1"/>
          </p:cNvSpPr>
          <p:nvPr>
            <p:ph type="title"/>
          </p:nvPr>
        </p:nvSpPr>
        <p:spPr/>
        <p:txBody>
          <a:bodyPr/>
          <a:lstStyle/>
          <a:p>
            <a:r>
              <a:rPr lang="en-US" dirty="0"/>
              <a:t>Sources &amp; Resources</a:t>
            </a:r>
          </a:p>
        </p:txBody>
      </p:sp>
      <p:sp>
        <p:nvSpPr>
          <p:cNvPr id="3" name="Content Placeholder 2">
            <a:extLst>
              <a:ext uri="{FF2B5EF4-FFF2-40B4-BE49-F238E27FC236}">
                <a16:creationId xmlns:a16="http://schemas.microsoft.com/office/drawing/2014/main" id="{13108781-377F-4DF4-8386-DB1F66B2B2DD}"/>
              </a:ext>
            </a:extLst>
          </p:cNvPr>
          <p:cNvSpPr>
            <a:spLocks noGrp="1"/>
          </p:cNvSpPr>
          <p:nvPr>
            <p:ph idx="1"/>
          </p:nvPr>
        </p:nvSpPr>
        <p:spPr>
          <a:xfrm>
            <a:off x="254000" y="1574800"/>
            <a:ext cx="11137900" cy="4584700"/>
          </a:xfrm>
        </p:spPr>
        <p:txBody>
          <a:bodyPr>
            <a:normAutofit/>
          </a:bodyPr>
          <a:lstStyle/>
          <a:p>
            <a:endParaRPr lang="en-US" dirty="0"/>
          </a:p>
          <a:p>
            <a:pPr>
              <a:buFont typeface="Wingdings" panose="05000000000000000000" pitchFamily="2" charset="2"/>
              <a:buChar char="§"/>
            </a:pPr>
            <a:r>
              <a:rPr lang="en-US" dirty="0"/>
              <a:t> Frantz Fanon, “The Fact of Blackness”, </a:t>
            </a:r>
            <a:r>
              <a:rPr lang="en-US" i="1" dirty="0"/>
              <a:t>Black Skin, White Masks: </a:t>
            </a:r>
            <a:r>
              <a:rPr lang="en-US" dirty="0">
                <a:hlinkClick r:id="rId2"/>
              </a:rPr>
              <a:t>https://monoskop.org/images/a/a5/Fanon_Frantz_Black_Skin_White_Masks_1986.pdf?fbclid=IwAR1gneQzTkjL1WS9CJhLCmEGGnH-25OTbZihJMfyVQuDjdKyYwcU3gTeIe8</a:t>
            </a:r>
            <a:endParaRPr lang="en-US" dirty="0"/>
          </a:p>
          <a:p>
            <a:pPr>
              <a:buFont typeface="Wingdings" panose="05000000000000000000" pitchFamily="2" charset="2"/>
              <a:buChar char="§"/>
            </a:pPr>
            <a:r>
              <a:rPr lang="en-US" dirty="0"/>
              <a:t> Jean-Paul Sartre, “Preface,” </a:t>
            </a:r>
            <a:r>
              <a:rPr lang="en-US" i="1" dirty="0"/>
              <a:t>Wretched of the Earth</a:t>
            </a:r>
            <a:r>
              <a:rPr lang="en-US" dirty="0"/>
              <a:t>: </a:t>
            </a:r>
            <a:r>
              <a:rPr lang="en-US" dirty="0">
                <a:hlinkClick r:id="rId3"/>
              </a:rPr>
              <a:t>https://www.marxists.org/reference/archive/sartre/1961/preface.htm</a:t>
            </a:r>
            <a:endParaRPr lang="en-US" dirty="0"/>
          </a:p>
          <a:p>
            <a:pPr>
              <a:buFont typeface="Wingdings" panose="05000000000000000000" pitchFamily="2" charset="2"/>
              <a:buChar char="§"/>
            </a:pPr>
            <a:r>
              <a:rPr lang="en-US" dirty="0"/>
              <a:t> Achille </a:t>
            </a:r>
            <a:r>
              <a:rPr lang="en-US" dirty="0" err="1"/>
              <a:t>Mbembe</a:t>
            </a:r>
            <a:r>
              <a:rPr lang="en-US" dirty="0"/>
              <a:t>, lecture on Frantz Fanon: </a:t>
            </a:r>
            <a:r>
              <a:rPr lang="en-US" dirty="0">
                <a:hlinkClick r:id="rId4"/>
              </a:rPr>
              <a:t>https://www.youtube.com/watch?v=lg_BEodNaEA</a:t>
            </a:r>
            <a:endParaRPr lang="en-US" dirty="0"/>
          </a:p>
        </p:txBody>
      </p:sp>
      <p:sp>
        <p:nvSpPr>
          <p:cNvPr id="4" name="Slide Number Placeholder 3">
            <a:extLst>
              <a:ext uri="{FF2B5EF4-FFF2-40B4-BE49-F238E27FC236}">
                <a16:creationId xmlns:a16="http://schemas.microsoft.com/office/drawing/2014/main" id="{7DC160BC-98B7-4F7D-83A9-0D5ABE907F1C}"/>
              </a:ext>
            </a:extLst>
          </p:cNvPr>
          <p:cNvSpPr>
            <a:spLocks noGrp="1"/>
          </p:cNvSpPr>
          <p:nvPr>
            <p:ph type="sldNum" sz="quarter" idx="12"/>
          </p:nvPr>
        </p:nvSpPr>
        <p:spPr/>
        <p:txBody>
          <a:bodyPr/>
          <a:lstStyle/>
          <a:p>
            <a:fld id="{5D7AEF2D-0619-4DD9-A0B6-3C5CAD5F5595}" type="slidenum">
              <a:rPr lang="en-US" sz="1600" smtClean="0"/>
              <a:t>15</a:t>
            </a:fld>
            <a:endParaRPr lang="en-US" dirty="0"/>
          </a:p>
        </p:txBody>
      </p:sp>
    </p:spTree>
    <p:extLst>
      <p:ext uri="{BB962C8B-B14F-4D97-AF65-F5344CB8AC3E}">
        <p14:creationId xmlns:p14="http://schemas.microsoft.com/office/powerpoint/2010/main" val="3724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7E9C-72E3-48D8-96A3-DFEB46E5B5DD}"/>
              </a:ext>
            </a:extLst>
          </p:cNvPr>
          <p:cNvSpPr>
            <a:spLocks noGrp="1"/>
          </p:cNvSpPr>
          <p:nvPr>
            <p:ph type="title"/>
          </p:nvPr>
        </p:nvSpPr>
        <p:spPr/>
        <p:txBody>
          <a:bodyPr/>
          <a:lstStyle/>
          <a:p>
            <a:r>
              <a:rPr lang="en-US" dirty="0"/>
              <a:t>Phenomenology</a:t>
            </a:r>
          </a:p>
        </p:txBody>
      </p:sp>
      <p:sp>
        <p:nvSpPr>
          <p:cNvPr id="3" name="Content Placeholder 2">
            <a:extLst>
              <a:ext uri="{FF2B5EF4-FFF2-40B4-BE49-F238E27FC236}">
                <a16:creationId xmlns:a16="http://schemas.microsoft.com/office/drawing/2014/main" id="{AD756CF9-94FB-4A6D-96CD-53EC5834D6A4}"/>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Phenomenology: the science of phenomena as distinct from that of the nature of being </a:t>
            </a:r>
          </a:p>
          <a:p>
            <a:pPr lvl="1">
              <a:buFont typeface="Arial" panose="020B0604020202020204" pitchFamily="34" charset="0"/>
              <a:buChar char="•"/>
            </a:pPr>
            <a:r>
              <a:rPr lang="en-US" dirty="0"/>
              <a:t>An approach that concentrates on the study of consciousness and the objects of direct experience.</a:t>
            </a:r>
          </a:p>
          <a:p>
            <a:pPr>
              <a:buFont typeface="Arial" panose="020B0604020202020204" pitchFamily="34" charset="0"/>
              <a:buChar char="•"/>
            </a:pPr>
            <a:r>
              <a:rPr lang="en-US" dirty="0"/>
              <a:t>Edmund Husserl, the Father of Phenomenology</a:t>
            </a:r>
          </a:p>
          <a:p>
            <a:pPr lvl="1">
              <a:buFont typeface="Arial" panose="020B0604020202020204" pitchFamily="34" charset="0"/>
              <a:buChar char="•"/>
            </a:pPr>
            <a:r>
              <a:rPr lang="en-US" dirty="0"/>
              <a:t>Phenomenology is interested with focused and systematic consideration of the structures of consciousness </a:t>
            </a:r>
            <a:r>
              <a:rPr lang="en-US" dirty="0">
                <a:sym typeface="Wingdings" panose="05000000000000000000" pitchFamily="2" charset="2"/>
              </a:rPr>
              <a:t> phenomena that appear in acts of consciousness</a:t>
            </a:r>
          </a:p>
          <a:p>
            <a:pPr lvl="1">
              <a:buFont typeface="Arial" panose="020B0604020202020204" pitchFamily="34" charset="0"/>
              <a:buChar char="•"/>
            </a:pPr>
            <a:r>
              <a:rPr lang="en-US" dirty="0">
                <a:sym typeface="Wingdings" panose="05000000000000000000" pitchFamily="2" charset="2"/>
              </a:rPr>
              <a:t>‘phenomena’: from Greek, thing appearing to view.</a:t>
            </a:r>
          </a:p>
          <a:p>
            <a:pPr lvl="1">
              <a:buFont typeface="Arial" panose="020B0604020202020204" pitchFamily="34" charset="0"/>
              <a:buChar char="•"/>
            </a:pPr>
            <a:r>
              <a:rPr lang="en-US" dirty="0">
                <a:sym typeface="Wingdings" panose="05000000000000000000" pitchFamily="2" charset="2"/>
              </a:rPr>
              <a:t>Kant contrasted phenomena with noumena, which cannot be directly viewed</a:t>
            </a:r>
          </a:p>
          <a:p>
            <a:pPr>
              <a:buFont typeface="Arial" panose="020B0604020202020204" pitchFamily="34" charset="0"/>
              <a:buChar char="•"/>
            </a:pPr>
            <a:r>
              <a:rPr lang="en-US" dirty="0">
                <a:sym typeface="Wingdings" panose="05000000000000000000" pitchFamily="2" charset="2"/>
              </a:rPr>
              <a:t>Some assumptions of phenomenology:</a:t>
            </a:r>
          </a:p>
          <a:p>
            <a:pPr lvl="1">
              <a:buFont typeface="Arial" panose="020B0604020202020204" pitchFamily="34" charset="0"/>
              <a:buChar char="•"/>
            </a:pPr>
            <a:r>
              <a:rPr lang="en-US" dirty="0">
                <a:sym typeface="Wingdings" panose="05000000000000000000" pitchFamily="2" charset="2"/>
              </a:rPr>
              <a:t>Reject concept of objectivity or objective research</a:t>
            </a:r>
          </a:p>
          <a:p>
            <a:pPr lvl="1">
              <a:buFont typeface="Arial" panose="020B0604020202020204" pitchFamily="34" charset="0"/>
              <a:buChar char="•"/>
            </a:pPr>
            <a:r>
              <a:rPr lang="en-US" dirty="0">
                <a:sym typeface="Wingdings" panose="05000000000000000000" pitchFamily="2" charset="2"/>
              </a:rPr>
              <a:t> Analyzing daily human behavior can help us understand nature</a:t>
            </a:r>
          </a:p>
          <a:p>
            <a:pPr lvl="1">
              <a:buFont typeface="Arial" panose="020B0604020202020204" pitchFamily="34" charset="0"/>
              <a:buChar char="•"/>
            </a:pPr>
            <a:r>
              <a:rPr lang="en-US" dirty="0">
                <a:sym typeface="Wingdings" panose="05000000000000000000" pitchFamily="2" charset="2"/>
              </a:rPr>
              <a:t>Persons should be explored  they reflect the society they live in</a:t>
            </a:r>
          </a:p>
          <a:p>
            <a:pPr lvl="1">
              <a:buFont typeface="Arial" panose="020B0604020202020204" pitchFamily="34" charset="0"/>
              <a:buChar char="•"/>
            </a:pPr>
            <a:r>
              <a:rPr lang="en-US" dirty="0">
                <a:sym typeface="Wingdings" panose="05000000000000000000" pitchFamily="2" charset="2"/>
              </a:rPr>
              <a:t>Gather “</a:t>
            </a:r>
            <a:r>
              <a:rPr lang="en-US" dirty="0" err="1">
                <a:sym typeface="Wingdings" panose="05000000000000000000" pitchFamily="2" charset="2"/>
              </a:rPr>
              <a:t>capta</a:t>
            </a:r>
            <a:r>
              <a:rPr lang="en-US" dirty="0">
                <a:sym typeface="Wingdings" panose="05000000000000000000" pitchFamily="2" charset="2"/>
              </a:rPr>
              <a:t>” or conscious experience, rather than traditional data</a:t>
            </a:r>
          </a:p>
          <a:p>
            <a:pPr lvl="1">
              <a:buFont typeface="Arial" panose="020B0604020202020204" pitchFamily="34" charset="0"/>
              <a:buChar char="•"/>
            </a:pPr>
            <a:r>
              <a:rPr lang="en-US" dirty="0">
                <a:sym typeface="Wingdings" panose="05000000000000000000" pitchFamily="2" charset="2"/>
              </a:rPr>
              <a:t>Oriented towards discovery  use methods less restrictive than (other) sciences</a:t>
            </a:r>
            <a:endParaRPr lang="en-US" dirty="0"/>
          </a:p>
        </p:txBody>
      </p:sp>
      <p:sp>
        <p:nvSpPr>
          <p:cNvPr id="4" name="Slide Number Placeholder 3">
            <a:extLst>
              <a:ext uri="{FF2B5EF4-FFF2-40B4-BE49-F238E27FC236}">
                <a16:creationId xmlns:a16="http://schemas.microsoft.com/office/drawing/2014/main" id="{DA429174-AF1C-4817-8FED-ECD46C003008}"/>
              </a:ext>
            </a:extLst>
          </p:cNvPr>
          <p:cNvSpPr>
            <a:spLocks noGrp="1"/>
          </p:cNvSpPr>
          <p:nvPr>
            <p:ph type="sldNum" sz="quarter" idx="12"/>
          </p:nvPr>
        </p:nvSpPr>
        <p:spPr/>
        <p:txBody>
          <a:bodyPr/>
          <a:lstStyle/>
          <a:p>
            <a:fld id="{5D7AEF2D-0619-4DD9-A0B6-3C5CAD5F5595}" type="slidenum">
              <a:rPr lang="en-US" smtClean="0"/>
              <a:t>2</a:t>
            </a:fld>
            <a:endParaRPr lang="en-US"/>
          </a:p>
        </p:txBody>
      </p:sp>
    </p:spTree>
    <p:extLst>
      <p:ext uri="{BB962C8B-B14F-4D97-AF65-F5344CB8AC3E}">
        <p14:creationId xmlns:p14="http://schemas.microsoft.com/office/powerpoint/2010/main" val="98168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FD41-9863-4B76-9094-0F3BB2F31682}"/>
              </a:ext>
            </a:extLst>
          </p:cNvPr>
          <p:cNvSpPr>
            <a:spLocks noGrp="1"/>
          </p:cNvSpPr>
          <p:nvPr>
            <p:ph type="title"/>
          </p:nvPr>
        </p:nvSpPr>
        <p:spPr/>
        <p:txBody>
          <a:bodyPr/>
          <a:lstStyle/>
          <a:p>
            <a:r>
              <a:rPr lang="en-US" dirty="0"/>
              <a:t>W.E.B. Du </a:t>
            </a:r>
            <a:r>
              <a:rPr lang="en-US" dirty="0" err="1"/>
              <a:t>Bois</a:t>
            </a:r>
            <a:r>
              <a:rPr lang="en-US" dirty="0"/>
              <a:t> and Steve Biko</a:t>
            </a:r>
            <a:br>
              <a:rPr lang="en-US" dirty="0"/>
            </a:br>
            <a:r>
              <a:rPr lang="en-US" dirty="0"/>
              <a:t>Black Phenomenology</a:t>
            </a:r>
          </a:p>
        </p:txBody>
      </p:sp>
      <p:sp>
        <p:nvSpPr>
          <p:cNvPr id="3" name="Content Placeholder 2">
            <a:extLst>
              <a:ext uri="{FF2B5EF4-FFF2-40B4-BE49-F238E27FC236}">
                <a16:creationId xmlns:a16="http://schemas.microsoft.com/office/drawing/2014/main" id="{7D816203-2D10-492F-B335-63500EA62831}"/>
              </a:ext>
            </a:extLst>
          </p:cNvPr>
          <p:cNvSpPr>
            <a:spLocks noGrp="1"/>
          </p:cNvSpPr>
          <p:nvPr>
            <p:ph idx="1"/>
          </p:nvPr>
        </p:nvSpPr>
        <p:spPr/>
        <p:txBody>
          <a:bodyPr/>
          <a:lstStyle/>
          <a:p>
            <a:pPr>
              <a:buFont typeface="Arial" panose="020B0604020202020204" pitchFamily="34" charset="0"/>
              <a:buChar char="•"/>
            </a:pPr>
            <a:r>
              <a:rPr lang="en-US" dirty="0"/>
              <a:t> Many point to Du </a:t>
            </a:r>
            <a:r>
              <a:rPr lang="en-US" dirty="0" err="1"/>
              <a:t>Bois</a:t>
            </a:r>
            <a:r>
              <a:rPr lang="en-US" dirty="0"/>
              <a:t> as the 20</a:t>
            </a:r>
            <a:r>
              <a:rPr lang="en-US" baseline="30000" dirty="0"/>
              <a:t>th</a:t>
            </a:r>
            <a:r>
              <a:rPr lang="en-US" dirty="0"/>
              <a:t> century’s first black phenomenologist</a:t>
            </a:r>
          </a:p>
          <a:p>
            <a:pPr>
              <a:buFont typeface="Arial" panose="020B0604020202020204" pitchFamily="34" charset="0"/>
              <a:buChar char="•"/>
            </a:pPr>
            <a:r>
              <a:rPr lang="en-US" dirty="0"/>
              <a:t> Double consciousness is Du </a:t>
            </a:r>
            <a:r>
              <a:rPr lang="en-US" dirty="0" err="1"/>
              <a:t>Bois’s</a:t>
            </a:r>
            <a:r>
              <a:rPr lang="en-US" dirty="0"/>
              <a:t> analysis of subjectivity </a:t>
            </a:r>
            <a:r>
              <a:rPr lang="en-US" dirty="0">
                <a:sym typeface="Wingdings" panose="05000000000000000000" pitchFamily="2" charset="2"/>
              </a:rPr>
              <a:t> culturally situated conceptions of self and of other</a:t>
            </a:r>
          </a:p>
          <a:p>
            <a:pPr>
              <a:buFont typeface="Arial" panose="020B0604020202020204" pitchFamily="34" charset="0"/>
              <a:buChar char="•"/>
            </a:pPr>
            <a:r>
              <a:rPr lang="en-US" dirty="0">
                <a:sym typeface="Wingdings" panose="05000000000000000000" pitchFamily="2" charset="2"/>
              </a:rPr>
              <a:t> Starts with a question: “How does it feel to be a problem?”</a:t>
            </a:r>
          </a:p>
          <a:p>
            <a:pPr lvl="1">
              <a:buFont typeface="Arial" panose="020B0604020202020204" pitchFamily="34" charset="0"/>
              <a:buChar char="•"/>
            </a:pPr>
            <a:r>
              <a:rPr lang="en-US" dirty="0">
                <a:sym typeface="Wingdings" panose="05000000000000000000" pitchFamily="2" charset="2"/>
              </a:rPr>
              <a:t>To answer this question, Du </a:t>
            </a:r>
            <a:r>
              <a:rPr lang="en-US" dirty="0" err="1">
                <a:sym typeface="Wingdings" panose="05000000000000000000" pitchFamily="2" charset="2"/>
              </a:rPr>
              <a:t>Bois</a:t>
            </a:r>
            <a:r>
              <a:rPr lang="en-US" dirty="0">
                <a:sym typeface="Wingdings" panose="05000000000000000000" pitchFamily="2" charset="2"/>
              </a:rPr>
              <a:t> develops a phenomenology of black subjectivity  how black people experience the world and themselves</a:t>
            </a:r>
          </a:p>
          <a:p>
            <a:pPr>
              <a:buFont typeface="Arial" panose="020B0604020202020204" pitchFamily="34" charset="0"/>
              <a:buChar char="•"/>
            </a:pPr>
            <a:r>
              <a:rPr lang="en-US" dirty="0">
                <a:sym typeface="Wingdings" panose="05000000000000000000" pitchFamily="2" charset="2"/>
              </a:rPr>
              <a:t> Steve Biko (1946-1977): South African anti-apartheid activist and philosopher</a:t>
            </a:r>
          </a:p>
          <a:p>
            <a:pPr lvl="1">
              <a:buFont typeface="Arial" panose="020B0604020202020204" pitchFamily="34" charset="0"/>
              <a:buChar char="•"/>
            </a:pPr>
            <a:r>
              <a:rPr lang="en-US" dirty="0">
                <a:sym typeface="Wingdings" panose="05000000000000000000" pitchFamily="2" charset="2"/>
              </a:rPr>
              <a:t> South Africa divided into “whites” and “non-whites”  Biko saw latter category as a negative category</a:t>
            </a:r>
          </a:p>
        </p:txBody>
      </p:sp>
      <p:sp>
        <p:nvSpPr>
          <p:cNvPr id="4" name="Slide Number Placeholder 3">
            <a:extLst>
              <a:ext uri="{FF2B5EF4-FFF2-40B4-BE49-F238E27FC236}">
                <a16:creationId xmlns:a16="http://schemas.microsoft.com/office/drawing/2014/main" id="{63D6A518-071A-4F9A-8858-D0B17FE98197}"/>
              </a:ext>
            </a:extLst>
          </p:cNvPr>
          <p:cNvSpPr>
            <a:spLocks noGrp="1"/>
          </p:cNvSpPr>
          <p:nvPr>
            <p:ph type="sldNum" sz="quarter" idx="12"/>
          </p:nvPr>
        </p:nvSpPr>
        <p:spPr/>
        <p:txBody>
          <a:bodyPr/>
          <a:lstStyle/>
          <a:p>
            <a:fld id="{5D7AEF2D-0619-4DD9-A0B6-3C5CAD5F5595}" type="slidenum">
              <a:rPr lang="en-US" smtClean="0"/>
              <a:t>3</a:t>
            </a:fld>
            <a:endParaRPr lang="en-US"/>
          </a:p>
        </p:txBody>
      </p:sp>
    </p:spTree>
    <p:extLst>
      <p:ext uri="{BB962C8B-B14F-4D97-AF65-F5344CB8AC3E}">
        <p14:creationId xmlns:p14="http://schemas.microsoft.com/office/powerpoint/2010/main" val="387704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0629-0372-4D3D-82E7-DC707FD41767}"/>
              </a:ext>
            </a:extLst>
          </p:cNvPr>
          <p:cNvSpPr>
            <a:spLocks noGrp="1"/>
          </p:cNvSpPr>
          <p:nvPr>
            <p:ph type="title"/>
          </p:nvPr>
        </p:nvSpPr>
        <p:spPr/>
        <p:txBody>
          <a:bodyPr/>
          <a:lstStyle/>
          <a:p>
            <a:r>
              <a:rPr lang="en-US" dirty="0"/>
              <a:t>Steve Biko on Black Consciousness</a:t>
            </a:r>
          </a:p>
        </p:txBody>
      </p:sp>
      <p:sp>
        <p:nvSpPr>
          <p:cNvPr id="3" name="Content Placeholder 2">
            <a:extLst>
              <a:ext uri="{FF2B5EF4-FFF2-40B4-BE49-F238E27FC236}">
                <a16:creationId xmlns:a16="http://schemas.microsoft.com/office/drawing/2014/main" id="{798DE730-1623-45D8-B0AD-1DBAFD362286}"/>
              </a:ext>
            </a:extLst>
          </p:cNvPr>
          <p:cNvSpPr>
            <a:spLocks noGrp="1"/>
          </p:cNvSpPr>
          <p:nvPr>
            <p:ph idx="1"/>
          </p:nvPr>
        </p:nvSpPr>
        <p:spPr/>
        <p:txBody>
          <a:bodyPr>
            <a:normAutofit fontScale="92500"/>
          </a:bodyPr>
          <a:lstStyle/>
          <a:p>
            <a:r>
              <a:rPr lang="en-US" dirty="0"/>
              <a:t>Black consciousness directs himself to the black man and to his situation, and the black man is subjected to two forces in this country. He is first of all oppressed by an external world through institutionalized machinery and through laws that restrict him from doing certain things, through heavy work conditions, through poor pay, through difficult living conditions, through poor education, these are all external to him. Secondly, and this we regard as the most important, the black man in himself has developed a certain state of alienation, he rejects himself precisely because he attaches the meaning white to all that is good, in other words he equates good with white. This arises out of his living and it arises out of his development from childhood.</a:t>
            </a:r>
          </a:p>
          <a:p>
            <a:r>
              <a:rPr lang="en-US" dirty="0"/>
              <a:t>-Steve Biko</a:t>
            </a:r>
          </a:p>
          <a:p>
            <a:r>
              <a:rPr lang="en-US" dirty="0"/>
              <a:t>Black consciousness is “an attitude of mind, a way of life. The basic tenet of black consciousness is that the Blackman must reject all value systems that seek to make him a foreigner in the country of his birth and reduce his basic human dignity”.</a:t>
            </a:r>
          </a:p>
          <a:p>
            <a:r>
              <a:rPr lang="en-US" dirty="0"/>
              <a:t>Beaten to death by police at </a:t>
            </a:r>
            <a:r>
              <a:rPr lang="en-US" dirty="0" err="1"/>
              <a:t>Warlmer</a:t>
            </a:r>
            <a:r>
              <a:rPr lang="en-US" dirty="0"/>
              <a:t> Police Station in Port Elizabeth 6 September 1977.</a:t>
            </a:r>
          </a:p>
        </p:txBody>
      </p:sp>
      <p:sp>
        <p:nvSpPr>
          <p:cNvPr id="4" name="Slide Number Placeholder 3">
            <a:extLst>
              <a:ext uri="{FF2B5EF4-FFF2-40B4-BE49-F238E27FC236}">
                <a16:creationId xmlns:a16="http://schemas.microsoft.com/office/drawing/2014/main" id="{12346CBE-9732-416C-BA07-7F5459D4C7E5}"/>
              </a:ext>
            </a:extLst>
          </p:cNvPr>
          <p:cNvSpPr>
            <a:spLocks noGrp="1"/>
          </p:cNvSpPr>
          <p:nvPr>
            <p:ph type="sldNum" sz="quarter" idx="12"/>
          </p:nvPr>
        </p:nvSpPr>
        <p:spPr/>
        <p:txBody>
          <a:bodyPr/>
          <a:lstStyle/>
          <a:p>
            <a:fld id="{5D7AEF2D-0619-4DD9-A0B6-3C5CAD5F5595}" type="slidenum">
              <a:rPr lang="en-US" smtClean="0"/>
              <a:t>4</a:t>
            </a:fld>
            <a:endParaRPr lang="en-US"/>
          </a:p>
        </p:txBody>
      </p:sp>
    </p:spTree>
    <p:extLst>
      <p:ext uri="{BB962C8B-B14F-4D97-AF65-F5344CB8AC3E}">
        <p14:creationId xmlns:p14="http://schemas.microsoft.com/office/powerpoint/2010/main" val="294206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5E4533-73FD-4C12-BA73-D1678F172605}"/>
              </a:ext>
            </a:extLst>
          </p:cNvPr>
          <p:cNvSpPr/>
          <p:nvPr/>
        </p:nvSpPr>
        <p:spPr>
          <a:xfrm>
            <a:off x="279699" y="1463040"/>
            <a:ext cx="11782422" cy="3957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83BF745-18BA-4342-86E1-68F06EF317A0}"/>
              </a:ext>
            </a:extLst>
          </p:cNvPr>
          <p:cNvSpPr>
            <a:spLocks noGrp="1"/>
          </p:cNvSpPr>
          <p:nvPr>
            <p:ph type="title"/>
          </p:nvPr>
        </p:nvSpPr>
        <p:spPr>
          <a:xfrm>
            <a:off x="693551" y="409118"/>
            <a:ext cx="7358231" cy="1169628"/>
          </a:xfrm>
        </p:spPr>
        <p:txBody>
          <a:bodyPr>
            <a:normAutofit fontScale="90000"/>
          </a:bodyPr>
          <a:lstStyle/>
          <a:p>
            <a:r>
              <a:rPr lang="en-US" dirty="0"/>
              <a:t>Frantz Fanon</a:t>
            </a:r>
            <a:br>
              <a:rPr lang="en-US" dirty="0"/>
            </a:br>
            <a:r>
              <a:rPr lang="en-US" dirty="0"/>
              <a:t>(1925-1961)</a:t>
            </a:r>
          </a:p>
        </p:txBody>
      </p:sp>
      <p:sp>
        <p:nvSpPr>
          <p:cNvPr id="3" name="Content Placeholder 2">
            <a:extLst>
              <a:ext uri="{FF2B5EF4-FFF2-40B4-BE49-F238E27FC236}">
                <a16:creationId xmlns:a16="http://schemas.microsoft.com/office/drawing/2014/main" id="{EB4A431F-3143-4EE1-B63E-240E1CCCD418}"/>
              </a:ext>
            </a:extLst>
          </p:cNvPr>
          <p:cNvSpPr>
            <a:spLocks noGrp="1"/>
          </p:cNvSpPr>
          <p:nvPr>
            <p:ph idx="1"/>
          </p:nvPr>
        </p:nvSpPr>
        <p:spPr>
          <a:xfrm>
            <a:off x="4206240" y="129092"/>
            <a:ext cx="7855881" cy="6161177"/>
          </a:xfrm>
        </p:spPr>
        <p:txBody>
          <a:bodyPr>
            <a:normAutofit/>
          </a:bodyPr>
          <a:lstStyle/>
          <a:p>
            <a:pPr>
              <a:buFont typeface="Wingdings" panose="05000000000000000000" pitchFamily="2" charset="2"/>
              <a:buChar char="§"/>
            </a:pPr>
            <a:r>
              <a:rPr lang="en-US" dirty="0"/>
              <a:t>Born in Martinique (French colony)</a:t>
            </a:r>
          </a:p>
          <a:p>
            <a:pPr>
              <a:buFont typeface="Wingdings" panose="05000000000000000000" pitchFamily="2" charset="2"/>
              <a:buChar char="§"/>
            </a:pPr>
            <a:r>
              <a:rPr lang="en-US" dirty="0"/>
              <a:t>One of the most important Black philosophers in the 20</a:t>
            </a:r>
            <a:r>
              <a:rPr lang="en-US" baseline="30000" dirty="0"/>
              <a:t>th</a:t>
            </a:r>
            <a:r>
              <a:rPr lang="en-US" dirty="0"/>
              <a:t> century</a:t>
            </a:r>
            <a:r>
              <a:rPr lang="en-US" dirty="0">
                <a:sym typeface="Wingdings" panose="05000000000000000000" pitchFamily="2" charset="2"/>
              </a:rPr>
              <a:t> esp. in the era of anti-colonial theory and struggle</a:t>
            </a:r>
          </a:p>
          <a:p>
            <a:pPr lvl="1">
              <a:buFont typeface="Wingdings" panose="05000000000000000000" pitchFamily="2" charset="2"/>
              <a:buChar char="§"/>
            </a:pPr>
            <a:r>
              <a:rPr lang="en-US" dirty="0">
                <a:sym typeface="Wingdings" panose="05000000000000000000" pitchFamily="2" charset="2"/>
              </a:rPr>
              <a:t>His influence in the Global south has been considerate and long-lasting</a:t>
            </a:r>
          </a:p>
          <a:p>
            <a:pPr>
              <a:buFont typeface="Wingdings" panose="05000000000000000000" pitchFamily="2" charset="2"/>
              <a:buChar char="§"/>
            </a:pPr>
            <a:r>
              <a:rPr lang="en-US" dirty="0">
                <a:sym typeface="Wingdings" panose="05000000000000000000" pitchFamily="2" charset="2"/>
              </a:rPr>
              <a:t>Diverse in his influences  takes elements from psychology, philosophy, poetry, etc. </a:t>
            </a:r>
          </a:p>
          <a:p>
            <a:pPr>
              <a:buFont typeface="Wingdings" panose="05000000000000000000" pitchFamily="2" charset="2"/>
              <a:buChar char="§"/>
            </a:pPr>
            <a:r>
              <a:rPr lang="en-US" dirty="0"/>
              <a:t>His two most important works:</a:t>
            </a:r>
          </a:p>
          <a:p>
            <a:pPr lvl="1">
              <a:buFont typeface="Wingdings" panose="05000000000000000000" pitchFamily="2" charset="2"/>
              <a:buChar char="§"/>
            </a:pPr>
            <a:r>
              <a:rPr lang="en-US" i="1" dirty="0"/>
              <a:t>Black Skin, White Masks </a:t>
            </a:r>
            <a:r>
              <a:rPr lang="en-US" dirty="0"/>
              <a:t>(1952)</a:t>
            </a:r>
          </a:p>
          <a:p>
            <a:pPr lvl="1">
              <a:buFont typeface="Wingdings" panose="05000000000000000000" pitchFamily="2" charset="2"/>
              <a:buChar char="§"/>
            </a:pPr>
            <a:r>
              <a:rPr lang="en-US" i="1" dirty="0"/>
              <a:t>Wretched of the Earth </a:t>
            </a:r>
            <a:r>
              <a:rPr lang="en-US" dirty="0"/>
              <a:t> (1961)</a:t>
            </a:r>
          </a:p>
          <a:p>
            <a:pPr>
              <a:buFont typeface="Wingdings" panose="05000000000000000000" pitchFamily="2" charset="2"/>
              <a:buChar char="§"/>
            </a:pPr>
            <a:r>
              <a:rPr lang="en-US" dirty="0"/>
              <a:t>Two collections of essays:</a:t>
            </a:r>
          </a:p>
          <a:p>
            <a:pPr lvl="1">
              <a:buFont typeface="Wingdings" panose="05000000000000000000" pitchFamily="2" charset="2"/>
              <a:buChar char="§"/>
            </a:pPr>
            <a:r>
              <a:rPr lang="en-US" i="1" dirty="0"/>
              <a:t>A Dying Colonialism </a:t>
            </a:r>
            <a:r>
              <a:rPr lang="en-US" dirty="0"/>
              <a:t>(1959)</a:t>
            </a:r>
          </a:p>
          <a:p>
            <a:pPr lvl="1">
              <a:buFont typeface="Wingdings" panose="05000000000000000000" pitchFamily="2" charset="2"/>
              <a:buChar char="§"/>
            </a:pPr>
            <a:r>
              <a:rPr lang="en-US" i="1" dirty="0"/>
              <a:t>Toward the African Revolution</a:t>
            </a:r>
            <a:r>
              <a:rPr lang="en-US" dirty="0"/>
              <a:t> (1964) – posthumously published</a:t>
            </a:r>
          </a:p>
          <a:p>
            <a:pPr lvl="1">
              <a:buFont typeface="Wingdings" panose="05000000000000000000" pitchFamily="2" charset="2"/>
              <a:buChar char="§"/>
            </a:pPr>
            <a:r>
              <a:rPr lang="en-US" dirty="0"/>
              <a:t> </a:t>
            </a:r>
            <a:r>
              <a:rPr lang="en-US" i="1" dirty="0" err="1"/>
              <a:t>Écrits</a:t>
            </a:r>
            <a:r>
              <a:rPr lang="en-US" i="1" dirty="0"/>
              <a:t> sur </a:t>
            </a:r>
            <a:r>
              <a:rPr lang="en-US" i="1" dirty="0" err="1"/>
              <a:t>l’aliénation</a:t>
            </a:r>
            <a:r>
              <a:rPr lang="en-US" i="1" dirty="0"/>
              <a:t> et la </a:t>
            </a:r>
            <a:r>
              <a:rPr lang="en-US" i="1" dirty="0" err="1"/>
              <a:t>liberté</a:t>
            </a:r>
            <a:r>
              <a:rPr lang="en-US" i="1" dirty="0"/>
              <a:t> </a:t>
            </a:r>
            <a:r>
              <a:rPr lang="en-US" dirty="0"/>
              <a:t>(2015)</a:t>
            </a:r>
          </a:p>
          <a:p>
            <a:pPr>
              <a:buFont typeface="Wingdings" panose="05000000000000000000" pitchFamily="2" charset="2"/>
              <a:buChar char="§"/>
            </a:pPr>
            <a:r>
              <a:rPr lang="en-US" dirty="0"/>
              <a:t>Moved from the Caribbean to Europe to North African to Sub-Saharan Africa </a:t>
            </a:r>
            <a:r>
              <a:rPr lang="en-US" dirty="0">
                <a:sym typeface="Wingdings" panose="05000000000000000000" pitchFamily="2" charset="2"/>
              </a:rPr>
              <a:t> each move transforming his thought</a:t>
            </a:r>
          </a:p>
          <a:p>
            <a:pPr>
              <a:buFont typeface="Wingdings" panose="05000000000000000000" pitchFamily="2" charset="2"/>
              <a:buChar char="§"/>
            </a:pPr>
            <a:r>
              <a:rPr lang="en-US" dirty="0">
                <a:sym typeface="Wingdings" panose="05000000000000000000" pitchFamily="2" charset="2"/>
              </a:rPr>
              <a:t>Diagnosed with leukemia, and as moved by the CIA to a hospital in Maryland where he died in 1961.</a:t>
            </a:r>
          </a:p>
          <a:p>
            <a:pPr>
              <a:buFont typeface="Wingdings" panose="05000000000000000000" pitchFamily="2" charset="2"/>
              <a:buChar char="§"/>
            </a:pPr>
            <a:endParaRPr lang="en-US" dirty="0"/>
          </a:p>
        </p:txBody>
      </p:sp>
      <p:sp>
        <p:nvSpPr>
          <p:cNvPr id="6" name="Slide Number Placeholder 5">
            <a:extLst>
              <a:ext uri="{FF2B5EF4-FFF2-40B4-BE49-F238E27FC236}">
                <a16:creationId xmlns:a16="http://schemas.microsoft.com/office/drawing/2014/main" id="{ADE61C20-A8A3-4D96-98BA-32C3D9B5FD7E}"/>
              </a:ext>
            </a:extLst>
          </p:cNvPr>
          <p:cNvSpPr>
            <a:spLocks noGrp="1"/>
          </p:cNvSpPr>
          <p:nvPr>
            <p:ph type="sldNum" sz="quarter" idx="12"/>
          </p:nvPr>
        </p:nvSpPr>
        <p:spPr/>
        <p:txBody>
          <a:bodyPr/>
          <a:lstStyle/>
          <a:p>
            <a:fld id="{5D7AEF2D-0619-4DD9-A0B6-3C5CAD5F5595}" type="slidenum">
              <a:rPr lang="en-US" sz="1600" smtClean="0"/>
              <a:t>5</a:t>
            </a:fld>
            <a:endParaRPr lang="en-US" sz="1600" dirty="0"/>
          </a:p>
        </p:txBody>
      </p:sp>
      <p:pic>
        <p:nvPicPr>
          <p:cNvPr id="5" name="Picture 4">
            <a:extLst>
              <a:ext uri="{FF2B5EF4-FFF2-40B4-BE49-F238E27FC236}">
                <a16:creationId xmlns:a16="http://schemas.microsoft.com/office/drawing/2014/main" id="{17FE0C52-712B-4E39-AD2F-1CC0B4AB5ED3}"/>
              </a:ext>
            </a:extLst>
          </p:cNvPr>
          <p:cNvPicPr>
            <a:picLocks noChangeAspect="1"/>
          </p:cNvPicPr>
          <p:nvPr/>
        </p:nvPicPr>
        <p:blipFill>
          <a:blip r:embed="rId2"/>
          <a:stretch>
            <a:fillRect/>
          </a:stretch>
        </p:blipFill>
        <p:spPr>
          <a:xfrm>
            <a:off x="129879" y="1953296"/>
            <a:ext cx="3918835" cy="3962422"/>
          </a:xfrm>
          <a:prstGeom prst="rect">
            <a:avLst/>
          </a:prstGeom>
        </p:spPr>
      </p:pic>
    </p:spTree>
    <p:extLst>
      <p:ext uri="{BB962C8B-B14F-4D97-AF65-F5344CB8AC3E}">
        <p14:creationId xmlns:p14="http://schemas.microsoft.com/office/powerpoint/2010/main" val="233203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C3A5-2615-4D47-AE72-CEDD89382890}"/>
              </a:ext>
            </a:extLst>
          </p:cNvPr>
          <p:cNvSpPr>
            <a:spLocks noGrp="1"/>
          </p:cNvSpPr>
          <p:nvPr>
            <p:ph type="title"/>
          </p:nvPr>
        </p:nvSpPr>
        <p:spPr>
          <a:xfrm>
            <a:off x="226199" y="179026"/>
            <a:ext cx="10058400" cy="1450757"/>
          </a:xfrm>
        </p:spPr>
        <p:txBody>
          <a:bodyPr/>
          <a:lstStyle/>
          <a:p>
            <a:r>
              <a:rPr lang="en-US" dirty="0"/>
              <a:t>Psychiatry </a:t>
            </a:r>
            <a:br>
              <a:rPr lang="en-US" dirty="0"/>
            </a:br>
            <a:r>
              <a:rPr lang="en-US" dirty="0"/>
              <a:t>and the Algerian struggle</a:t>
            </a:r>
          </a:p>
        </p:txBody>
      </p:sp>
      <p:sp>
        <p:nvSpPr>
          <p:cNvPr id="3" name="Content Placeholder 2">
            <a:extLst>
              <a:ext uri="{FF2B5EF4-FFF2-40B4-BE49-F238E27FC236}">
                <a16:creationId xmlns:a16="http://schemas.microsoft.com/office/drawing/2014/main" id="{9268A116-B088-4582-8202-FBD77491AA28}"/>
              </a:ext>
            </a:extLst>
          </p:cNvPr>
          <p:cNvSpPr>
            <a:spLocks noGrp="1"/>
          </p:cNvSpPr>
          <p:nvPr>
            <p:ph idx="1"/>
          </p:nvPr>
        </p:nvSpPr>
        <p:spPr>
          <a:xfrm>
            <a:off x="226199" y="1737360"/>
            <a:ext cx="6895213" cy="4609652"/>
          </a:xfrm>
        </p:spPr>
        <p:txBody>
          <a:bodyPr>
            <a:normAutofit fontScale="92500" lnSpcReduction="20000"/>
          </a:bodyPr>
          <a:lstStyle/>
          <a:p>
            <a:pPr>
              <a:buFont typeface="Arial" panose="020B0604020202020204" pitchFamily="34" charset="0"/>
              <a:buChar char="•"/>
            </a:pPr>
            <a:r>
              <a:rPr lang="en-US" dirty="0"/>
              <a:t> Fanon’s theory and philosophy grappled with some fundamental and important trending thoughts of his day</a:t>
            </a:r>
          </a:p>
          <a:p>
            <a:pPr lvl="1">
              <a:buFont typeface="Arial" panose="020B0604020202020204" pitchFamily="34" charset="0"/>
              <a:buChar char="•"/>
            </a:pPr>
            <a:r>
              <a:rPr lang="en-US" dirty="0"/>
              <a:t>Sexuality and gender, race and racism, social formation, philosophy of time, language, religion, and others.</a:t>
            </a:r>
          </a:p>
          <a:p>
            <a:pPr>
              <a:buFont typeface="Arial" panose="020B0604020202020204" pitchFamily="34" charset="0"/>
              <a:buChar char="•"/>
            </a:pPr>
            <a:r>
              <a:rPr lang="en-US" dirty="0"/>
              <a:t>Moved to Algeria in 1953, and had an immediate impact</a:t>
            </a:r>
          </a:p>
          <a:p>
            <a:pPr lvl="1">
              <a:buFont typeface="Arial" panose="020B0604020202020204" pitchFamily="34" charset="0"/>
              <a:buChar char="•"/>
            </a:pPr>
            <a:r>
              <a:rPr lang="en-US" dirty="0"/>
              <a:t>Appointed as psychiatrist in Blida-Joinville Hospital</a:t>
            </a:r>
          </a:p>
          <a:p>
            <a:pPr>
              <a:buFont typeface="Arial" panose="020B0604020202020204" pitchFamily="34" charset="0"/>
              <a:buChar char="•"/>
            </a:pPr>
            <a:r>
              <a:rPr lang="en-US" dirty="0"/>
              <a:t>Began to participate in the Algerian independence movements </a:t>
            </a:r>
            <a:r>
              <a:rPr lang="en-US" dirty="0">
                <a:sym typeface="Wingdings" panose="05000000000000000000" pitchFamily="2" charset="2"/>
              </a:rPr>
              <a:t> influenced his thinking. </a:t>
            </a:r>
          </a:p>
          <a:p>
            <a:pPr lvl="1">
              <a:buFont typeface="Arial" panose="020B0604020202020204" pitchFamily="34" charset="0"/>
              <a:buChar char="•"/>
            </a:pPr>
            <a:r>
              <a:rPr lang="en-US" dirty="0"/>
              <a:t>Shifted from focus on theories of blackness (</a:t>
            </a:r>
            <a:r>
              <a:rPr lang="en-US" i="1" dirty="0"/>
              <a:t>Black Skin, White Masks</a:t>
            </a:r>
            <a:r>
              <a:rPr lang="en-US" dirty="0"/>
              <a:t>) to a more expansive and more ambitious theory of colonialism (</a:t>
            </a:r>
            <a:r>
              <a:rPr lang="en-US" i="1" dirty="0"/>
              <a:t>Wretched of the Earth</a:t>
            </a:r>
            <a:r>
              <a:rPr lang="en-US" dirty="0"/>
              <a:t>).</a:t>
            </a:r>
          </a:p>
          <a:p>
            <a:pPr lvl="1">
              <a:buFont typeface="Arial" panose="020B0604020202020204" pitchFamily="34" charset="0"/>
              <a:buChar char="•"/>
            </a:pPr>
            <a:r>
              <a:rPr lang="en-US" dirty="0"/>
              <a:t>Theorized a postcolonial future</a:t>
            </a:r>
          </a:p>
          <a:p>
            <a:pPr>
              <a:buFont typeface="Arial" panose="020B0604020202020204" pitchFamily="34" charset="0"/>
              <a:buChar char="•"/>
            </a:pPr>
            <a:r>
              <a:rPr lang="en-US" dirty="0"/>
              <a:t>Wanted his writings to get to as many people as possible, to translate his radical theories for all audiences </a:t>
            </a:r>
            <a:r>
              <a:rPr lang="en-US" dirty="0">
                <a:sym typeface="Wingdings" panose="05000000000000000000" pitchFamily="2" charset="2"/>
              </a:rPr>
              <a:t> wrote for both academic journals, popular magazines, and revolutionary newspapers</a:t>
            </a:r>
          </a:p>
          <a:p>
            <a:pPr lvl="1">
              <a:buFont typeface="Arial" panose="020B0604020202020204" pitchFamily="34" charset="0"/>
              <a:buChar char="•"/>
            </a:pPr>
            <a:r>
              <a:rPr lang="en-US" dirty="0">
                <a:sym typeface="Wingdings" panose="05000000000000000000" pitchFamily="2" charset="2"/>
              </a:rPr>
              <a:t>Worked as an academic, revolutionary with the Algeria National Liberation Front (FLN), was the Ambassador to Ghana, and was a conference participant at several radical meetings across Africa.</a:t>
            </a:r>
          </a:p>
          <a:p>
            <a:pPr>
              <a:buFont typeface="Arial" panose="020B0604020202020204" pitchFamily="34" charset="0"/>
              <a:buChar char="•"/>
            </a:pPr>
            <a:endParaRPr lang="en-US" dirty="0">
              <a:sym typeface="Wingdings" panose="05000000000000000000" pitchFamily="2" charset="2"/>
            </a:endParaRPr>
          </a:p>
          <a:p>
            <a:pPr lvl="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E0C1D02-A0D3-42D0-8DC5-39CE56D54BF7}"/>
              </a:ext>
            </a:extLst>
          </p:cNvPr>
          <p:cNvSpPr>
            <a:spLocks noGrp="1"/>
          </p:cNvSpPr>
          <p:nvPr>
            <p:ph type="sldNum" sz="quarter" idx="12"/>
          </p:nvPr>
        </p:nvSpPr>
        <p:spPr/>
        <p:txBody>
          <a:bodyPr/>
          <a:lstStyle/>
          <a:p>
            <a:fld id="{5D7AEF2D-0619-4DD9-A0B6-3C5CAD5F5595}" type="slidenum">
              <a:rPr lang="en-US" sz="2000" smtClean="0"/>
              <a:t>6</a:t>
            </a:fld>
            <a:endParaRPr lang="en-US" sz="2000" dirty="0"/>
          </a:p>
        </p:txBody>
      </p:sp>
      <p:pic>
        <p:nvPicPr>
          <p:cNvPr id="5" name="Picture 4">
            <a:extLst>
              <a:ext uri="{FF2B5EF4-FFF2-40B4-BE49-F238E27FC236}">
                <a16:creationId xmlns:a16="http://schemas.microsoft.com/office/drawing/2014/main" id="{F02FABA9-00BC-4842-A0D4-187FEF895D78}"/>
              </a:ext>
            </a:extLst>
          </p:cNvPr>
          <p:cNvPicPr>
            <a:picLocks noChangeAspect="1"/>
          </p:cNvPicPr>
          <p:nvPr/>
        </p:nvPicPr>
        <p:blipFill>
          <a:blip r:embed="rId2"/>
          <a:stretch>
            <a:fillRect/>
          </a:stretch>
        </p:blipFill>
        <p:spPr>
          <a:xfrm>
            <a:off x="7296806" y="179026"/>
            <a:ext cx="4777420" cy="3327363"/>
          </a:xfrm>
          <a:prstGeom prst="rect">
            <a:avLst/>
          </a:prstGeom>
        </p:spPr>
      </p:pic>
      <p:sp>
        <p:nvSpPr>
          <p:cNvPr id="6" name="TextBox 5">
            <a:extLst>
              <a:ext uri="{FF2B5EF4-FFF2-40B4-BE49-F238E27FC236}">
                <a16:creationId xmlns:a16="http://schemas.microsoft.com/office/drawing/2014/main" id="{ADE0184E-A77D-4A51-9406-934B1B7BAF46}"/>
              </a:ext>
            </a:extLst>
          </p:cNvPr>
          <p:cNvSpPr txBox="1"/>
          <p:nvPr/>
        </p:nvSpPr>
        <p:spPr>
          <a:xfrm>
            <a:off x="8281808" y="3482184"/>
            <a:ext cx="2274662" cy="307777"/>
          </a:xfrm>
          <a:prstGeom prst="rect">
            <a:avLst/>
          </a:prstGeom>
          <a:noFill/>
        </p:spPr>
        <p:txBody>
          <a:bodyPr wrap="none" rtlCol="0">
            <a:spAutoFit/>
          </a:bodyPr>
          <a:lstStyle/>
          <a:p>
            <a:r>
              <a:rPr lang="en-US" sz="1400" dirty="0"/>
              <a:t>Blida-Joinville Hospital, 1933</a:t>
            </a:r>
          </a:p>
        </p:txBody>
      </p:sp>
      <p:pic>
        <p:nvPicPr>
          <p:cNvPr id="7" name="Picture 6">
            <a:extLst>
              <a:ext uri="{FF2B5EF4-FFF2-40B4-BE49-F238E27FC236}">
                <a16:creationId xmlns:a16="http://schemas.microsoft.com/office/drawing/2014/main" id="{23023D3B-B190-4B2D-A72C-72E2CBBB4A0E}"/>
              </a:ext>
            </a:extLst>
          </p:cNvPr>
          <p:cNvPicPr>
            <a:picLocks noChangeAspect="1"/>
          </p:cNvPicPr>
          <p:nvPr/>
        </p:nvPicPr>
        <p:blipFill>
          <a:blip r:embed="rId3"/>
          <a:stretch>
            <a:fillRect/>
          </a:stretch>
        </p:blipFill>
        <p:spPr>
          <a:xfrm>
            <a:off x="7990389" y="3793230"/>
            <a:ext cx="2857500" cy="2286000"/>
          </a:xfrm>
          <a:prstGeom prst="rect">
            <a:avLst/>
          </a:prstGeom>
        </p:spPr>
      </p:pic>
    </p:spTree>
    <p:extLst>
      <p:ext uri="{BB962C8B-B14F-4D97-AF65-F5344CB8AC3E}">
        <p14:creationId xmlns:p14="http://schemas.microsoft.com/office/powerpoint/2010/main" val="168719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6A34-8050-4DFC-B286-84CAC99C65D3}"/>
              </a:ext>
            </a:extLst>
          </p:cNvPr>
          <p:cNvSpPr>
            <a:spLocks noGrp="1"/>
          </p:cNvSpPr>
          <p:nvPr>
            <p:ph type="title"/>
          </p:nvPr>
        </p:nvSpPr>
        <p:spPr/>
        <p:txBody>
          <a:bodyPr/>
          <a:lstStyle/>
          <a:p>
            <a:r>
              <a:rPr lang="en-US" dirty="0"/>
              <a:t>Review – Hegel’s Master-Slave Dialectic and Sartre’s ‘Look’</a:t>
            </a:r>
          </a:p>
        </p:txBody>
      </p:sp>
      <p:sp>
        <p:nvSpPr>
          <p:cNvPr id="3" name="Content Placeholder 2">
            <a:extLst>
              <a:ext uri="{FF2B5EF4-FFF2-40B4-BE49-F238E27FC236}">
                <a16:creationId xmlns:a16="http://schemas.microsoft.com/office/drawing/2014/main" id="{DE7E3BAA-7C0F-4292-A035-FE25F0DF935E}"/>
              </a:ext>
            </a:extLst>
          </p:cNvPr>
          <p:cNvSpPr>
            <a:spLocks noGrp="1"/>
          </p:cNvSpPr>
          <p:nvPr>
            <p:ph idx="1"/>
          </p:nvPr>
        </p:nvSpPr>
        <p:spPr>
          <a:xfrm>
            <a:off x="3372592" y="1856096"/>
            <a:ext cx="8719324" cy="4473452"/>
          </a:xfrm>
        </p:spPr>
        <p:txBody>
          <a:bodyPr>
            <a:normAutofit/>
          </a:bodyPr>
          <a:lstStyle/>
          <a:p>
            <a:pPr fontAlgn="base">
              <a:buFont typeface="Arial" panose="020B0604020202020204" pitchFamily="34" charset="0"/>
              <a:buChar char="•"/>
            </a:pPr>
            <a:r>
              <a:rPr lang="en-US" sz="2400" b="1" dirty="0"/>
              <a:t> Hegel: </a:t>
            </a:r>
            <a:r>
              <a:rPr lang="en-US" sz="2400" dirty="0"/>
              <a:t>The Master and the Slave are locked in a relationship</a:t>
            </a:r>
          </a:p>
          <a:p>
            <a:pPr lvl="1" fontAlgn="base">
              <a:buFont typeface="Arial" panose="020B0604020202020204" pitchFamily="34" charset="0"/>
              <a:buChar char="•"/>
            </a:pPr>
            <a:r>
              <a:rPr lang="en-US" sz="2000" dirty="0"/>
              <a:t>Consciousness of the self emerges in an encounter between two distinct self-conscious beings. This leads to a struggle, where one dominates the other.</a:t>
            </a:r>
          </a:p>
          <a:p>
            <a:pPr lvl="1" fontAlgn="base">
              <a:buFont typeface="Arial" panose="020B0604020202020204" pitchFamily="34" charset="0"/>
              <a:buChar char="•"/>
            </a:pPr>
            <a:r>
              <a:rPr lang="en-US" sz="2000" dirty="0"/>
              <a:t>The lordship and domination over the other makes recognition of humanity impossible, since the slave is not free to offer that recognition.</a:t>
            </a:r>
          </a:p>
          <a:p>
            <a:pPr fontAlgn="base">
              <a:buFont typeface="Arial" panose="020B0604020202020204" pitchFamily="34" charset="0"/>
              <a:buChar char="•"/>
            </a:pPr>
            <a:r>
              <a:rPr lang="en-US" sz="2400" b="1" dirty="0"/>
              <a:t>Sartre, “The Look”: </a:t>
            </a:r>
            <a:r>
              <a:rPr lang="en-US" sz="2400" dirty="0"/>
              <a:t>A central concept in Sartre’s work.</a:t>
            </a:r>
          </a:p>
          <a:p>
            <a:pPr lvl="1" fontAlgn="base">
              <a:buFont typeface="Arial" panose="020B0604020202020204" pitchFamily="34" charset="0"/>
              <a:buChar char="•"/>
            </a:pPr>
            <a:r>
              <a:rPr lang="en-US" sz="2000" dirty="0"/>
              <a:t>A consciousness is conscious of Others</a:t>
            </a:r>
          </a:p>
          <a:p>
            <a:pPr lvl="1" fontAlgn="base">
              <a:buFont typeface="Arial" panose="020B0604020202020204" pitchFamily="34" charset="0"/>
              <a:buChar char="•"/>
            </a:pPr>
            <a:r>
              <a:rPr lang="en-US" sz="2000" dirty="0"/>
              <a:t>Is forced to recognize that it exists not only in itself gazing outwards, but is also mere object for the Other’s consciousness</a:t>
            </a:r>
          </a:p>
          <a:p>
            <a:pPr lvl="1" fontAlgn="base">
              <a:buFont typeface="Arial" panose="020B0604020202020204" pitchFamily="34" charset="0"/>
              <a:buChar char="•"/>
            </a:pPr>
            <a:r>
              <a:rPr lang="en-US" sz="2000" dirty="0"/>
              <a:t>Look affirms selfness and humanity because the Other also recognizes us as a conscious being with subjectivity.</a:t>
            </a:r>
          </a:p>
        </p:txBody>
      </p:sp>
      <p:sp>
        <p:nvSpPr>
          <p:cNvPr id="4" name="Slide Number Placeholder 3">
            <a:extLst>
              <a:ext uri="{FF2B5EF4-FFF2-40B4-BE49-F238E27FC236}">
                <a16:creationId xmlns:a16="http://schemas.microsoft.com/office/drawing/2014/main" id="{1005F639-EE9F-4537-B693-D7FB1C075EB7}"/>
              </a:ext>
            </a:extLst>
          </p:cNvPr>
          <p:cNvSpPr>
            <a:spLocks noGrp="1"/>
          </p:cNvSpPr>
          <p:nvPr>
            <p:ph type="sldNum" sz="quarter" idx="12"/>
          </p:nvPr>
        </p:nvSpPr>
        <p:spPr/>
        <p:txBody>
          <a:bodyPr/>
          <a:lstStyle/>
          <a:p>
            <a:fld id="{5D7AEF2D-0619-4DD9-A0B6-3C5CAD5F5595}" type="slidenum">
              <a:rPr lang="en-US" sz="1600" smtClean="0"/>
              <a:t>7</a:t>
            </a:fld>
            <a:endParaRPr lang="en-US" sz="1600" dirty="0"/>
          </a:p>
        </p:txBody>
      </p:sp>
      <p:pic>
        <p:nvPicPr>
          <p:cNvPr id="5" name="Picture 4">
            <a:extLst>
              <a:ext uri="{FF2B5EF4-FFF2-40B4-BE49-F238E27FC236}">
                <a16:creationId xmlns:a16="http://schemas.microsoft.com/office/drawing/2014/main" id="{5DF079C1-0092-4C2E-A589-15B31E9AF5A3}"/>
              </a:ext>
            </a:extLst>
          </p:cNvPr>
          <p:cNvPicPr>
            <a:picLocks noChangeAspect="1"/>
          </p:cNvPicPr>
          <p:nvPr/>
        </p:nvPicPr>
        <p:blipFill>
          <a:blip r:embed="rId2"/>
          <a:stretch>
            <a:fillRect/>
          </a:stretch>
        </p:blipFill>
        <p:spPr>
          <a:xfrm>
            <a:off x="75210" y="1710641"/>
            <a:ext cx="2857500" cy="4695825"/>
          </a:xfrm>
          <a:prstGeom prst="rect">
            <a:avLst/>
          </a:prstGeom>
        </p:spPr>
      </p:pic>
    </p:spTree>
    <p:extLst>
      <p:ext uri="{BB962C8B-B14F-4D97-AF65-F5344CB8AC3E}">
        <p14:creationId xmlns:p14="http://schemas.microsoft.com/office/powerpoint/2010/main" val="9707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C28A-A999-48FC-8658-1602E08BF471}"/>
              </a:ext>
            </a:extLst>
          </p:cNvPr>
          <p:cNvSpPr>
            <a:spLocks noGrp="1"/>
          </p:cNvSpPr>
          <p:nvPr>
            <p:ph type="title"/>
          </p:nvPr>
        </p:nvSpPr>
        <p:spPr>
          <a:xfrm>
            <a:off x="129092" y="168189"/>
            <a:ext cx="10058400" cy="1450757"/>
          </a:xfrm>
        </p:spPr>
        <p:txBody>
          <a:bodyPr/>
          <a:lstStyle/>
          <a:p>
            <a:r>
              <a:rPr lang="en-US" dirty="0"/>
              <a:t>“The Lived Experience of Blackness”</a:t>
            </a:r>
            <a:br>
              <a:rPr lang="en-US" dirty="0"/>
            </a:br>
            <a:r>
              <a:rPr lang="en-US" i="1" dirty="0"/>
              <a:t>Black Skin, White Masks</a:t>
            </a:r>
            <a:endParaRPr lang="en-US" dirty="0"/>
          </a:p>
        </p:txBody>
      </p:sp>
      <p:sp>
        <p:nvSpPr>
          <p:cNvPr id="3" name="Content Placeholder 2">
            <a:extLst>
              <a:ext uri="{FF2B5EF4-FFF2-40B4-BE49-F238E27FC236}">
                <a16:creationId xmlns:a16="http://schemas.microsoft.com/office/drawing/2014/main" id="{B3C02811-F32D-49C2-8D27-415DC88CBF41}"/>
              </a:ext>
            </a:extLst>
          </p:cNvPr>
          <p:cNvSpPr>
            <a:spLocks noGrp="1"/>
          </p:cNvSpPr>
          <p:nvPr>
            <p:ph idx="1"/>
          </p:nvPr>
        </p:nvSpPr>
        <p:spPr>
          <a:xfrm>
            <a:off x="251208" y="1754045"/>
            <a:ext cx="9212559" cy="4705739"/>
          </a:xfrm>
        </p:spPr>
        <p:txBody>
          <a:bodyPr>
            <a:normAutofit lnSpcReduction="10000"/>
          </a:bodyPr>
          <a:lstStyle/>
          <a:p>
            <a:pPr>
              <a:buFont typeface="Arial" panose="020B0604020202020204" pitchFamily="34" charset="0"/>
              <a:buChar char="•"/>
            </a:pPr>
            <a:r>
              <a:rPr lang="en-US" i="1" dirty="0"/>
              <a:t>Black Skin, White Masks</a:t>
            </a:r>
            <a:r>
              <a:rPr lang="en-US" dirty="0"/>
              <a:t> is one of Fanon’s most important works</a:t>
            </a:r>
          </a:p>
          <a:p>
            <a:pPr>
              <a:buFont typeface="Arial" panose="020B0604020202020204" pitchFamily="34" charset="0"/>
              <a:buChar char="•"/>
            </a:pPr>
            <a:r>
              <a:rPr lang="en-US" dirty="0"/>
              <a:t>“The Lived Experience of Blackness”</a:t>
            </a:r>
          </a:p>
          <a:p>
            <a:pPr lvl="1">
              <a:buFont typeface="Arial" panose="020B0604020202020204" pitchFamily="34" charset="0"/>
              <a:buChar char="•"/>
            </a:pPr>
            <a:r>
              <a:rPr lang="en-US" dirty="0"/>
              <a:t>Works to challenge and eventually debunk myths and legacies of racial essentialism </a:t>
            </a:r>
            <a:r>
              <a:rPr lang="en-US" dirty="0">
                <a:sym typeface="Wingdings" panose="05000000000000000000" pitchFamily="2" charset="2"/>
              </a:rPr>
              <a:t> the idea that there are characteristics (either positive, negative, or neutral) that are inherent to black people by virtue of their so-called race</a:t>
            </a:r>
          </a:p>
          <a:p>
            <a:pPr lvl="1">
              <a:buFont typeface="Arial" panose="020B0604020202020204" pitchFamily="34" charset="0"/>
              <a:buChar char="•"/>
            </a:pPr>
            <a:r>
              <a:rPr lang="en-US" dirty="0"/>
              <a:t>A response to </a:t>
            </a:r>
            <a:r>
              <a:rPr lang="en-US" dirty="0" err="1"/>
              <a:t>Aimé</a:t>
            </a:r>
            <a:r>
              <a:rPr lang="en-US" dirty="0"/>
              <a:t> </a:t>
            </a:r>
            <a:r>
              <a:rPr lang="en-US" dirty="0" err="1"/>
              <a:t>Césaire</a:t>
            </a:r>
            <a:r>
              <a:rPr lang="en-US" dirty="0"/>
              <a:t> and the </a:t>
            </a:r>
            <a:r>
              <a:rPr lang="en-US" dirty="0" err="1"/>
              <a:t>Négritude</a:t>
            </a:r>
            <a:r>
              <a:rPr lang="en-US" dirty="0"/>
              <a:t> movement, which argued that it was important to relate to and raise up a “black consciousness”</a:t>
            </a:r>
          </a:p>
          <a:p>
            <a:pPr>
              <a:buFont typeface="Arial" panose="020B0604020202020204" pitchFamily="34" charset="0"/>
              <a:buChar char="•"/>
            </a:pPr>
            <a:r>
              <a:rPr lang="en-US" dirty="0"/>
              <a:t>Phenomenological and Existential: starts with a real experience, the white child pointing at Fanon on the train and shouting, “Look, a Negro!” (a phrase that he says is a racial slur – racism is central to the declaration rather than just being an addendum at the end)</a:t>
            </a:r>
          </a:p>
          <a:p>
            <a:pPr>
              <a:buFont typeface="Arial" panose="020B0604020202020204" pitchFamily="34" charset="0"/>
              <a:buChar char="•"/>
            </a:pPr>
            <a:r>
              <a:rPr lang="en-US" dirty="0"/>
              <a:t>On Sartre: Fanon returns to Sartre’s account of the ‘look’ or the ‘gaze’ and how it fixes the Other </a:t>
            </a:r>
            <a:r>
              <a:rPr lang="en-US" dirty="0">
                <a:sym typeface="Wingdings" panose="05000000000000000000" pitchFamily="2" charset="2"/>
              </a:rPr>
              <a:t> but injects this account of Sartre’s gaze with a subtle treatment of structures of an anti-black world.</a:t>
            </a:r>
          </a:p>
          <a:p>
            <a:pPr lvl="1">
              <a:buFont typeface="Arial" panose="020B0604020202020204" pitchFamily="34" charset="0"/>
              <a:buChar char="•"/>
            </a:pPr>
            <a:r>
              <a:rPr lang="en-US" dirty="0"/>
              <a:t>The white gaze (and the white imaginary) constructs and fixes blackness </a:t>
            </a:r>
            <a:r>
              <a:rPr lang="en-US" dirty="0">
                <a:sym typeface="Wingdings" panose="05000000000000000000" pitchFamily="2" charset="2"/>
              </a:rPr>
              <a:t> sealing blackness into itself (as a slur and as part of the corporeal/epidermal schema)</a:t>
            </a:r>
            <a:endParaRPr lang="en-US" dirty="0"/>
          </a:p>
        </p:txBody>
      </p:sp>
      <p:sp>
        <p:nvSpPr>
          <p:cNvPr id="4" name="Slide Number Placeholder 3">
            <a:extLst>
              <a:ext uri="{FF2B5EF4-FFF2-40B4-BE49-F238E27FC236}">
                <a16:creationId xmlns:a16="http://schemas.microsoft.com/office/drawing/2014/main" id="{37E199F4-F8A5-46E1-BEA1-216987D1C7BD}"/>
              </a:ext>
            </a:extLst>
          </p:cNvPr>
          <p:cNvSpPr>
            <a:spLocks noGrp="1"/>
          </p:cNvSpPr>
          <p:nvPr>
            <p:ph type="sldNum" sz="quarter" idx="12"/>
          </p:nvPr>
        </p:nvSpPr>
        <p:spPr/>
        <p:txBody>
          <a:bodyPr/>
          <a:lstStyle/>
          <a:p>
            <a:fld id="{5D7AEF2D-0619-4DD9-A0B6-3C5CAD5F5595}" type="slidenum">
              <a:rPr lang="en-US" sz="1800" smtClean="0"/>
              <a:t>8</a:t>
            </a:fld>
            <a:endParaRPr lang="en-US" sz="1800" dirty="0"/>
          </a:p>
        </p:txBody>
      </p:sp>
      <p:pic>
        <p:nvPicPr>
          <p:cNvPr id="5" name="Picture 4">
            <a:extLst>
              <a:ext uri="{FF2B5EF4-FFF2-40B4-BE49-F238E27FC236}">
                <a16:creationId xmlns:a16="http://schemas.microsoft.com/office/drawing/2014/main" id="{D2EF7681-F6C9-475B-BA3C-B659A59E2AD7}"/>
              </a:ext>
            </a:extLst>
          </p:cNvPr>
          <p:cNvPicPr>
            <a:picLocks noChangeAspect="1"/>
          </p:cNvPicPr>
          <p:nvPr/>
        </p:nvPicPr>
        <p:blipFill>
          <a:blip r:embed="rId3"/>
          <a:stretch>
            <a:fillRect/>
          </a:stretch>
        </p:blipFill>
        <p:spPr>
          <a:xfrm>
            <a:off x="9559882" y="33090"/>
            <a:ext cx="2286000" cy="3048000"/>
          </a:xfrm>
          <a:prstGeom prst="rect">
            <a:avLst/>
          </a:prstGeom>
        </p:spPr>
      </p:pic>
      <p:pic>
        <p:nvPicPr>
          <p:cNvPr id="6" name="Picture 5">
            <a:extLst>
              <a:ext uri="{FF2B5EF4-FFF2-40B4-BE49-F238E27FC236}">
                <a16:creationId xmlns:a16="http://schemas.microsoft.com/office/drawing/2014/main" id="{02EFF1FD-B854-44FA-9CB3-B1EFC4F86052}"/>
              </a:ext>
            </a:extLst>
          </p:cNvPr>
          <p:cNvPicPr>
            <a:picLocks noChangeAspect="1"/>
          </p:cNvPicPr>
          <p:nvPr/>
        </p:nvPicPr>
        <p:blipFill>
          <a:blip r:embed="rId4"/>
          <a:stretch>
            <a:fillRect/>
          </a:stretch>
        </p:blipFill>
        <p:spPr>
          <a:xfrm>
            <a:off x="9559882" y="3081090"/>
            <a:ext cx="2189885" cy="3173366"/>
          </a:xfrm>
          <a:prstGeom prst="rect">
            <a:avLst/>
          </a:prstGeom>
        </p:spPr>
      </p:pic>
    </p:spTree>
    <p:extLst>
      <p:ext uri="{BB962C8B-B14F-4D97-AF65-F5344CB8AC3E}">
        <p14:creationId xmlns:p14="http://schemas.microsoft.com/office/powerpoint/2010/main" val="126224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A0CE-FD61-4C74-897E-971D3C43EB58}"/>
              </a:ext>
            </a:extLst>
          </p:cNvPr>
          <p:cNvSpPr>
            <a:spLocks noGrp="1"/>
          </p:cNvSpPr>
          <p:nvPr>
            <p:ph type="title"/>
          </p:nvPr>
        </p:nvSpPr>
        <p:spPr/>
        <p:txBody>
          <a:bodyPr/>
          <a:lstStyle/>
          <a:p>
            <a:r>
              <a:rPr lang="en-US" dirty="0"/>
              <a:t>An Object among Objects – the experience of the black man</a:t>
            </a:r>
            <a:endParaRPr lang="en-US" i="1" dirty="0"/>
          </a:p>
        </p:txBody>
      </p:sp>
      <p:sp>
        <p:nvSpPr>
          <p:cNvPr id="3" name="Content Placeholder 2">
            <a:extLst>
              <a:ext uri="{FF2B5EF4-FFF2-40B4-BE49-F238E27FC236}">
                <a16:creationId xmlns:a16="http://schemas.microsoft.com/office/drawing/2014/main" id="{4868093E-F42B-403E-9150-6B7301230C9E}"/>
              </a:ext>
            </a:extLst>
          </p:cNvPr>
          <p:cNvSpPr>
            <a:spLocks noGrp="1"/>
          </p:cNvSpPr>
          <p:nvPr>
            <p:ph idx="1"/>
          </p:nvPr>
        </p:nvSpPr>
        <p:spPr>
          <a:xfrm>
            <a:off x="3645724" y="2023963"/>
            <a:ext cx="8684967" cy="3833842"/>
          </a:xfrm>
        </p:spPr>
        <p:txBody>
          <a:bodyPr>
            <a:normAutofit fontScale="92500"/>
          </a:bodyPr>
          <a:lstStyle/>
          <a:p>
            <a:pPr>
              <a:buFont typeface="Arial" panose="020B0604020202020204" pitchFamily="34" charset="0"/>
              <a:buChar char="•"/>
            </a:pPr>
            <a:r>
              <a:rPr lang="en-US" sz="2400" dirty="0"/>
              <a:t>“Dirty N----r!” or simply, “Look, a Negro!”</a:t>
            </a:r>
          </a:p>
          <a:p>
            <a:pPr>
              <a:buFont typeface="Arial" panose="020B0604020202020204" pitchFamily="34" charset="0"/>
              <a:buChar char="•"/>
            </a:pPr>
            <a:r>
              <a:rPr lang="en-US" sz="2400" dirty="0"/>
              <a:t>“I came into the world imbued with the will to find a meaning in things, my spirit filled with the desire to attain to the source of the world, and then I found that I was an object in the midst of other objects.”</a:t>
            </a:r>
          </a:p>
          <a:p>
            <a:pPr>
              <a:buFont typeface="Arial" panose="020B0604020202020204" pitchFamily="34" charset="0"/>
              <a:buChar char="•"/>
            </a:pPr>
            <a:r>
              <a:rPr lang="en-US" sz="2400" dirty="0"/>
              <a:t>“Crushed into crushing objecthood, I turned beseechingly to others. Their attention was a liberation, running over my body suddenly abraded into non-being, endowing me once more with an agility that I had thought lost, and by taking me out of the world, restoring me to it. But just as I reached the other side, I stumbled, and the movements, the attitudes, the glances of the other fixed me there, in the sense in which a chemical solution is fixed by a dye.”</a:t>
            </a:r>
          </a:p>
        </p:txBody>
      </p:sp>
      <p:sp>
        <p:nvSpPr>
          <p:cNvPr id="4" name="Slide Number Placeholder 3">
            <a:extLst>
              <a:ext uri="{FF2B5EF4-FFF2-40B4-BE49-F238E27FC236}">
                <a16:creationId xmlns:a16="http://schemas.microsoft.com/office/drawing/2014/main" id="{AB377E04-4DFF-4B42-B699-9BCD93C5AF35}"/>
              </a:ext>
            </a:extLst>
          </p:cNvPr>
          <p:cNvSpPr>
            <a:spLocks noGrp="1"/>
          </p:cNvSpPr>
          <p:nvPr>
            <p:ph type="sldNum" sz="quarter" idx="12"/>
          </p:nvPr>
        </p:nvSpPr>
        <p:spPr/>
        <p:txBody>
          <a:bodyPr/>
          <a:lstStyle/>
          <a:p>
            <a:fld id="{5D7AEF2D-0619-4DD9-A0B6-3C5CAD5F5595}" type="slidenum">
              <a:rPr lang="en-US" sz="1800" smtClean="0"/>
              <a:t>9</a:t>
            </a:fld>
            <a:endParaRPr lang="en-US" sz="1800" dirty="0"/>
          </a:p>
        </p:txBody>
      </p:sp>
      <p:pic>
        <p:nvPicPr>
          <p:cNvPr id="5" name="Picture 4">
            <a:extLst>
              <a:ext uri="{FF2B5EF4-FFF2-40B4-BE49-F238E27FC236}">
                <a16:creationId xmlns:a16="http://schemas.microsoft.com/office/drawing/2014/main" id="{395E3579-B501-4462-9636-585D5B2D9CAA}"/>
              </a:ext>
            </a:extLst>
          </p:cNvPr>
          <p:cNvPicPr>
            <a:picLocks noChangeAspect="1"/>
          </p:cNvPicPr>
          <p:nvPr/>
        </p:nvPicPr>
        <p:blipFill>
          <a:blip r:embed="rId2"/>
          <a:stretch>
            <a:fillRect/>
          </a:stretch>
        </p:blipFill>
        <p:spPr>
          <a:xfrm>
            <a:off x="87607" y="1737360"/>
            <a:ext cx="3427409" cy="4981699"/>
          </a:xfrm>
          <a:prstGeom prst="rect">
            <a:avLst/>
          </a:prstGeom>
        </p:spPr>
      </p:pic>
    </p:spTree>
    <p:extLst>
      <p:ext uri="{BB962C8B-B14F-4D97-AF65-F5344CB8AC3E}">
        <p14:creationId xmlns:p14="http://schemas.microsoft.com/office/powerpoint/2010/main" val="898741813"/>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6269</TotalTime>
  <Words>2382</Words>
  <Application>Microsoft Office PowerPoint</Application>
  <PresentationFormat>Widescreen</PresentationFormat>
  <Paragraphs>130</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Retrospect</vt:lpstr>
      <vt:lpstr>Frantz Fanon  Black Consciousness  and Black Phenomenology</vt:lpstr>
      <vt:lpstr>Phenomenology</vt:lpstr>
      <vt:lpstr>W.E.B. Du Bois and Steve Biko Black Phenomenology</vt:lpstr>
      <vt:lpstr>Steve Biko on Black Consciousness</vt:lpstr>
      <vt:lpstr>Frantz Fanon (1925-1961)</vt:lpstr>
      <vt:lpstr>Psychiatry  and the Algerian struggle</vt:lpstr>
      <vt:lpstr>Review – Hegel’s Master-Slave Dialectic and Sartre’s ‘Look’</vt:lpstr>
      <vt:lpstr>“The Lived Experience of Blackness” Black Skin, White Masks</vt:lpstr>
      <vt:lpstr>An Object among Objects – the experience of the black man</vt:lpstr>
      <vt:lpstr>Racial schema</vt:lpstr>
      <vt:lpstr>Responding to Sartre</vt:lpstr>
      <vt:lpstr>Crippled by the White Gaze</vt:lpstr>
      <vt:lpstr>“On National Culture” Wretched of the Earth</vt:lpstr>
      <vt:lpstr>No liberation in colonial or “pre-colonial” culture</vt:lpstr>
      <vt:lpstr>Sources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Weber</dc:title>
  <dc:creator>Elfaki</dc:creator>
  <cp:lastModifiedBy>Elfaki</cp:lastModifiedBy>
  <cp:revision>153</cp:revision>
  <dcterms:created xsi:type="dcterms:W3CDTF">2020-03-17T17:23:06Z</dcterms:created>
  <dcterms:modified xsi:type="dcterms:W3CDTF">2022-04-28T14:14:05Z</dcterms:modified>
</cp:coreProperties>
</file>